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5"/>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ben" charset="1" panose="020F0503020000020004"/>
      <p:regular r:id="rId10"/>
    </p:embeddedFont>
    <p:embeddedFont>
      <p:font typeface="Corben Bold" charset="1" panose="020F05050200000200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The Seasons" charset="1" panose="00000000000000000000"/>
      <p:regular r:id="rId18"/>
    </p:embeddedFont>
    <p:embeddedFont>
      <p:font typeface="The Seasons Bold" charset="1" panose="00000000000000000000"/>
      <p:regular r:id="rId19"/>
    </p:embeddedFont>
    <p:embeddedFont>
      <p:font typeface="The Seasons Italics" charset="1" panose="00000000000000000000"/>
      <p:regular r:id="rId20"/>
    </p:embeddedFont>
    <p:embeddedFont>
      <p:font typeface="The Seasons Bold Italics" charset="1" panose="00000000000000000000"/>
      <p:regular r:id="rId21"/>
    </p:embeddedFont>
    <p:embeddedFont>
      <p:font typeface="The Seasons Light" charset="1" panose="00000000000000000000"/>
      <p:regular r:id="rId22"/>
    </p:embeddedFont>
    <p:embeddedFont>
      <p:font typeface="The Seasons Light Italics" charset="1" panose="00000000000000000000"/>
      <p:regular r:id="rId23"/>
    </p:embeddedFont>
    <p:embeddedFont>
      <p:font typeface="Codec Pro" charset="1" panose="00000500000000000000"/>
      <p:regular r:id="rId24"/>
    </p:embeddedFont>
    <p:embeddedFont>
      <p:font typeface="Codec Pro Bold" charset="1" panose="00000600000000000000"/>
      <p:regular r:id="rId25"/>
    </p:embeddedFont>
    <p:embeddedFont>
      <p:font typeface="Codec Pro Thin" charset="1" panose="00000200000000000000"/>
      <p:regular r:id="rId26"/>
    </p:embeddedFont>
    <p:embeddedFont>
      <p:font typeface="Codec Pro Light" charset="1" panose="00000300000000000000"/>
      <p:regular r:id="rId27"/>
    </p:embeddedFont>
    <p:embeddedFont>
      <p:font typeface="Codec Pro Ultra-Bold" charset="1" panose="00000700000000000000"/>
      <p:regular r:id="rId28"/>
    </p:embeddedFont>
    <p:embeddedFont>
      <p:font typeface="Codec Pro Heavy"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65" Target="notesMasters/notesMaster1.xml" Type="http://schemas.openxmlformats.org/officeDocument/2006/relationships/notesMaster"/><Relationship Id="rId66" Target="theme/theme2.xml" Type="http://schemas.openxmlformats.org/officeDocument/2006/relationships/theme"/><Relationship Id="rId67" Target="notesSlides/notesSlide1.xml" Type="http://schemas.openxmlformats.org/officeDocument/2006/relationships/notesSlide"/><Relationship Id="rId68" Target="notesSlides/notesSlide2.xml" Type="http://schemas.openxmlformats.org/officeDocument/2006/relationships/notesSlide"/><Relationship Id="rId69" Target="notesSlides/notesSlide3.xml" Type="http://schemas.openxmlformats.org/officeDocument/2006/relationships/notesSlide"/><Relationship Id="rId7" Target="fonts/font7.fntdata" Type="http://schemas.openxmlformats.org/officeDocument/2006/relationships/font"/><Relationship Id="rId70" Target="notesSlides/notesSlide4.xml" Type="http://schemas.openxmlformats.org/officeDocument/2006/relationships/notesSlide"/><Relationship Id="rId71" Target="notesSlides/notesSlide5.xml" Type="http://schemas.openxmlformats.org/officeDocument/2006/relationships/notesSlide"/><Relationship Id="rId72" Target="notesSlides/notesSlide6.xml" Type="http://schemas.openxmlformats.org/officeDocument/2006/relationships/notesSlide"/><Relationship Id="rId73" Target="notesSlides/notesSlide7.xml" Type="http://schemas.openxmlformats.org/officeDocument/2006/relationships/notesSlide"/><Relationship Id="rId74" Target="notesSlides/notesSlide8.xml" Type="http://schemas.openxmlformats.org/officeDocument/2006/relationships/notesSlide"/><Relationship Id="rId75" Target="notesSlides/notesSlide9.xml" Type="http://schemas.openxmlformats.org/officeDocument/2006/relationships/notesSlide"/><Relationship Id="rId76" Target="notesSlides/notesSlide10.xml" Type="http://schemas.openxmlformats.org/officeDocument/2006/relationships/notesSlide"/><Relationship Id="rId77" Target="notesSlides/notesSlide11.xml" Type="http://schemas.openxmlformats.org/officeDocument/2006/relationships/notesSlide"/><Relationship Id="rId78" Target="notesSlides/notesSlide12.xml" Type="http://schemas.openxmlformats.org/officeDocument/2006/relationships/notesSlide"/><Relationship Id="rId79" Target="notesSlides/notesSlide13.xml" Type="http://schemas.openxmlformats.org/officeDocument/2006/relationships/notesSlide"/><Relationship Id="rId8" Target="fonts/font8.fntdata" Type="http://schemas.openxmlformats.org/officeDocument/2006/relationships/font"/><Relationship Id="rId80" Target="notesSlides/notesSlide14.xml" Type="http://schemas.openxmlformats.org/officeDocument/2006/relationships/notesSlide"/><Relationship Id="rId81" Target="notesSlides/notesSlide15.xml" Type="http://schemas.openxmlformats.org/officeDocument/2006/relationships/notesSlide"/><Relationship Id="rId82" Target="notesSlides/notesSlide16.xml" Type="http://schemas.openxmlformats.org/officeDocument/2006/relationships/notesSlide"/><Relationship Id="rId83" Target="notesSlides/notesSlide17.xml" Type="http://schemas.openxmlformats.org/officeDocument/2006/relationships/notesSlide"/><Relationship Id="rId84" Target="notesSlides/notesSlide18.xml" Type="http://schemas.openxmlformats.org/officeDocument/2006/relationships/notesSlide"/><Relationship Id="rId85" Target="notesSlides/notesSlide19.xml" Type="http://schemas.openxmlformats.org/officeDocument/2006/relationships/notesSlide"/><Relationship Id="rId86" Target="notesSlides/notesSlide20.xml" Type="http://schemas.openxmlformats.org/officeDocument/2006/relationships/notesSlide"/><Relationship Id="rId87" Target="notesSlides/notesSlide21.xml" Type="http://schemas.openxmlformats.org/officeDocument/2006/relationships/notesSlide"/><Relationship Id="rId88" Target="notesSlides/notesSlide22.xml" Type="http://schemas.openxmlformats.org/officeDocument/2006/relationships/notesSlide"/><Relationship Id="rId89" Target="notesSlides/notesSlide23.xml" Type="http://schemas.openxmlformats.org/officeDocument/2006/relationships/notesSlide"/><Relationship Id="rId9" Target="fonts/font9.fntdata" Type="http://schemas.openxmlformats.org/officeDocument/2006/relationships/font"/><Relationship Id="rId90" Target="notesSlides/notesSlide24.xml" Type="http://schemas.openxmlformats.org/officeDocument/2006/relationships/notesSlide"/><Relationship Id="rId91" Target="notesSlides/notesSlide25.xml" Type="http://schemas.openxmlformats.org/officeDocument/2006/relationships/notesSlide"/><Relationship Id="rId92" Target="notesSlides/notesSlide26.xml" Type="http://schemas.openxmlformats.org/officeDocument/2006/relationships/notesSlide"/><Relationship Id="rId93" Target="notesSlides/notesSlide27.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 My name is Olatomi and I am here with Michael, Olivia and Rukayat.  Our presentation is on the Analysis of Factors that affect Life Expectancy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reduced model and</a:t>
            </a:r>
          </a:p>
          <a:p>
            <a:r>
              <a:rPr lang="en-US"/>
              <a:t/>
            </a:r>
          </a:p>
          <a:p>
            <a:r>
              <a:rPr lang="en-US"/>
              <a:t>best model from stepwise </a:t>
            </a:r>
          </a:p>
          <a:p>
            <a:r>
              <a:rPr lang="en-US"/>
              <a:t/>
            </a:r>
          </a:p>
          <a:p>
            <a:r>
              <a:rPr lang="en-US"/>
              <a:t/>
            </a:r>
          </a:p>
          <a:p>
            <a:r>
              <a:rPr lang="en-US"/>
              <a:t>R square are pretty close around 0.85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is the smallest bic </a:t>
            </a:r>
          </a:p>
          <a:p>
            <a:r>
              <a:rPr lang="en-US"/>
              <a:t/>
            </a:r>
          </a:p>
          <a:p>
            <a:r>
              <a:rPr lang="en-US"/>
              <a:t>smallest mean sqaure error/ rmse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results from those 2 bic models, r square are still pretty close, same around 0.85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 square </a:t>
            </a:r>
          </a:p>
          <a:p>
            <a:r>
              <a:rPr lang="en-US"/>
              <a:t/>
            </a:r>
          </a:p>
          <a:p>
            <a:r>
              <a:rPr lang="en-US"/>
              <a:t>residuals are pretty close around 3.3</a:t>
            </a:r>
          </a:p>
          <a:p>
            <a:r>
              <a:rPr lang="en-US"/>
              <a:t/>
            </a:r>
          </a:p>
          <a:p>
            <a:r>
              <a:rPr lang="en-US"/>
              <a:t>but bic model #12 has smaller number of variables </a:t>
            </a:r>
          </a:p>
          <a:p>
            <a:r>
              <a:rPr lang="en-US"/>
              <a:t/>
            </a:r>
          </a:p>
          <a:p>
            <a:r>
              <a:rPr lang="en-US"/>
              <a:t>This is our final main effect down model. </a:t>
            </a:r>
          </a:p>
          <a:p>
            <a:r>
              <a:rPr lang="en-US"/>
              <a:t/>
            </a:r>
          </a:p>
          <a:p>
            <a:r>
              <a:rPr lang="en-US"/>
              <a:t>Now the model size down to 2 factors and 9 number variables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use that final model to process interaction model and Hi order model </a:t>
            </a:r>
          </a:p>
          <a:p>
            <a:r>
              <a:rPr lang="en-US"/>
              <a:t/>
            </a:r>
          </a:p>
          <a:p>
            <a:r>
              <a:rPr lang="en-US"/>
              <a:t>This is the final model of year as factor, rsquare is .889.</a:t>
            </a:r>
          </a:p>
          <a:p>
            <a:r>
              <a:rPr lang="en-US"/>
              <a:t/>
            </a:r>
          </a:p>
          <a:p>
            <a:r>
              <a:rPr lang="en-US"/>
              <a:t>This is the final model of year as number, rsquare is .8896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Way back to the very beginninig, we have 2 models, </a:t>
            </a:r>
          </a:p>
          <a:p>
            <a:r>
              <a:rPr lang="en-US"/>
              <a:t>Two final models at the very end, we need to choose one final model  from those two. </a:t>
            </a:r>
          </a:p>
          <a:p>
            <a:r>
              <a:rPr lang="en-US"/>
              <a:t/>
            </a:r>
          </a:p>
          <a:p>
            <a:r>
              <a:rPr lang="en-US"/>
              <a:t>so we use cross validation to measure those two models </a:t>
            </a:r>
          </a:p>
          <a:p>
            <a:r>
              <a:rPr lang="en-US"/>
              <a:t/>
            </a:r>
          </a:p>
          <a:p>
            <a:r>
              <a:rPr lang="en-US"/>
              <a:t>fold number is 10 </a:t>
            </a:r>
          </a:p>
          <a:p>
            <a:r>
              <a:rPr lang="en-US"/>
              <a:t/>
            </a:r>
          </a:p>
          <a:p>
            <a:r>
              <a:rPr lang="en-US"/>
              <a:t>still, The result are still pretty close</a:t>
            </a:r>
          </a:p>
          <a:p>
            <a:r>
              <a:rPr lang="en-US"/>
              <a:t>but, </a:t>
            </a:r>
          </a:p>
          <a:p>
            <a:r>
              <a:rPr lang="en-US"/>
              <a:t>The R square of the model year as factor is slightly greater  than the model year as number, this is one measurement of final model selection.</a:t>
            </a:r>
          </a:p>
          <a:p>
            <a:r>
              <a:rPr lang="en-US"/>
              <a:t>next </a:t>
            </a:r>
          </a:p>
          <a:p>
            <a:r>
              <a:rPr lang="en-US"/>
              <a:t/>
            </a:r>
          </a:p>
          <a:p>
            <a:r>
              <a:rPr lang="en-US"/>
              <a:t>I will pass to rokaya to go over  assumptions.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step in our multiple regression analysis is the regression diagnostics </a:t>
            </a:r>
          </a:p>
          <a:p>
            <a:r>
              <a:rPr lang="en-US"/>
              <a:t>-here we check if the models satisfy the assumptions of:</a:t>
            </a:r>
          </a:p>
          <a:p>
            <a:r>
              <a:rPr lang="en-US"/>
              <a:t>-Linearity</a:t>
            </a:r>
          </a:p>
          <a:p>
            <a:r>
              <a:rPr lang="en-US"/>
              <a:t>-Independence</a:t>
            </a:r>
          </a:p>
          <a:p>
            <a:r>
              <a:rPr lang="en-US"/>
              <a:t>-Normality</a:t>
            </a:r>
          </a:p>
          <a:p>
            <a:r>
              <a:rPr lang="en-US"/>
              <a:t>-Equal variance</a:t>
            </a:r>
          </a:p>
          <a:p>
            <a:r>
              <a:rPr lang="en-US"/>
              <a:t>-Influential points and outliers</a:t>
            </a:r>
          </a:p>
          <a:p>
            <a:r>
              <a:rPr lang="en-US"/>
              <a:t/>
            </a:r>
          </a:p>
          <a:p>
            <a:r>
              <a:rPr lang="en-US"/>
              <a:t>-Model with year as categorical variable and </a:t>
            </a:r>
          </a:p>
          <a:p>
            <a:r>
              <a:rPr lang="en-US"/>
              <a:t>-Model with year as numerical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 of residuals vs fitted values</a:t>
            </a:r>
          </a:p>
          <a:p>
            <a:r>
              <a:rPr lang="en-US"/>
              <a:t>-For both plots, we observe that the pattern is fairly linear</a:t>
            </a:r>
          </a:p>
          <a:p>
            <a:r>
              <a:rPr lang="en-US"/>
              <a:t>-So we conclude that linearity assumptions hold for both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-Normality assumption</a:t>
            </a:r>
          </a:p>
          <a:p>
            <a:r>
              <a:rPr lang="en-US"/>
              <a:t>-assumes the residuals of the model are normally distributed</a:t>
            </a:r>
          </a:p>
          <a:p>
            <a:r>
              <a:rPr lang="en-US"/>
              <a:t>1) Histogram of residuals</a:t>
            </a:r>
          </a:p>
          <a:p>
            <a:r>
              <a:rPr lang="en-US"/>
              <a:t>2) Normal Q-Q plot</a:t>
            </a:r>
          </a:p>
          <a:p>
            <a:r>
              <a:rPr lang="en-US"/>
              <a:t>3) Shapiro-Wilk test</a:t>
            </a:r>
          </a:p>
          <a:p>
            <a:r>
              <a:rPr lang="en-US"/>
              <a:t>-Test hypothesis:</a:t>
            </a:r>
          </a:p>
          <a:p>
            <a:r>
              <a:rPr lang="en-US"/>
              <a:t>Ho</a:t>
            </a:r>
          </a:p>
          <a:p>
            <a:r>
              <a:rPr lang="en-US"/>
              <a:t>Ha</a:t>
            </a:r>
          </a:p>
          <a:p>
            <a:r>
              <a:rPr lang="en-US"/>
              <a:t>-hist: not exactly normal</a:t>
            </a:r>
          </a:p>
          <a:p>
            <a:r>
              <a:rPr lang="en-US"/>
              <a:t>-q-q plot: we notice that the points on the plot deviate slightly from the diagonal line at the tail ends</a:t>
            </a:r>
          </a:p>
          <a:p>
            <a:r>
              <a:rPr lang="en-US"/>
              <a:t>-shap-Wlk: P-value is apprx 0 &lt; significant level of 0.05</a:t>
            </a:r>
          </a:p>
          <a:p>
            <a:r>
              <a:rPr lang="en-US"/>
              <a:t>- we reject the null hypothesis and conclude that </a:t>
            </a:r>
          </a:p>
          <a:p>
            <a:r>
              <a:rPr lang="en-US"/>
              <a:t>- the sample data are not significantly normally distributed</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 pattern observed in the scale-location plot</a:t>
            </a:r>
          </a:p>
          <a:p>
            <a:r>
              <a:rPr lang="en-US"/>
              <a:t>-bp-test</a:t>
            </a:r>
          </a:p>
          <a:p>
            <a:r>
              <a:rPr lang="en-US"/>
              <a:t>Ho: homoscedasticity present</a:t>
            </a:r>
          </a:p>
          <a:p>
            <a:r>
              <a:rPr lang="en-US"/>
              <a:t>Ha:heteroscedasticity present</a:t>
            </a:r>
          </a:p>
          <a:p>
            <a:r>
              <a:rPr lang="en-US"/>
              <a:t>-P-value is very small</a:t>
            </a:r>
          </a:p>
          <a:p>
            <a:r>
              <a:rPr lang="en-US"/>
              <a:t>-Reject Ho</a:t>
            </a:r>
          </a:p>
          <a:p>
            <a:r>
              <a:rPr lang="en-US"/>
              <a:t>-Heteroscedasticity present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agenda for the presentation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*summarize*</a:t>
            </a:r>
          </a:p>
          <a:p>
            <a:r>
              <a:rPr lang="en-US"/>
              <a:t>We carry out a box_cox transformation to correct non-normality and heteroscedasticity;</a:t>
            </a:r>
          </a:p>
          <a:p>
            <a:r>
              <a:rPr lang="en-US"/>
              <a:t>Actions</a:t>
            </a:r>
          </a:p>
          <a:p>
            <a:r>
              <a:rPr lang="en-US"/>
              <a:t>Box-Cox Transformations (Transformations for Nonnormallity and Heteroscedasticity)</a:t>
            </a:r>
          </a:p>
          <a:p>
            <a:r>
              <a:rPr lang="en-US"/>
              <a:t>This is supposed to help the data have equal variance and also make the transformed data to follow a normal distribution.</a:t>
            </a:r>
          </a:p>
          <a:p>
            <a:r>
              <a:rPr lang="en-US"/>
              <a:t/>
            </a:r>
          </a:p>
          <a:p>
            <a:r>
              <a:rPr lang="en-US"/>
              <a:t>-plot of log-likelihood vs lambda</a:t>
            </a:r>
          </a:p>
          <a:p>
            <a:r>
              <a:rPr lang="en-US"/>
              <a:t>-calculate best lambda</a:t>
            </a:r>
          </a:p>
          <a:p>
            <a:r>
              <a:rPr lang="en-US"/>
              <a:t>-fit the box-cox transformed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check for improvement, we re-run the bp-test for homoscedasticity and shapiro-wilk normality test on the boxcox-transformed models.</a:t>
            </a:r>
          </a:p>
          <a:p>
            <a:r>
              <a:rPr lang="en-US"/>
              <a:t>-p-value still &lt; 0.05 so we retain former model</a:t>
            </a:r>
          </a:p>
          <a:p>
            <a:r>
              <a:rPr lang="en-US"/>
              <a:t>- For large sample sizes, Central limit theorem, so we can conclude that  the models meet the normality assumptions </a:t>
            </a:r>
          </a:p>
          <a:p>
            <a:r>
              <a:rPr lang="en-US"/>
              <a:t>-since we have a large sample size,the dist of reg coeffs tends to be normally dist</a:t>
            </a:r>
          </a:p>
          <a:p>
            <a:r>
              <a:rPr lang="en-US"/>
              <a:t>-normality assmp is met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Residuals vs Leverage plot and 2) Cook’s Distance where there are no visible outliers</a:t>
            </a:r>
          </a:p>
          <a:p>
            <a:r>
              <a:rPr lang="en-US"/>
              <a:t>3) Leverage points</a:t>
            </a:r>
          </a:p>
          <a:p>
            <a:r>
              <a:rPr lang="en-US"/>
              <a:t>- Calculate leverage values</a:t>
            </a:r>
          </a:p>
          <a:p>
            <a:r>
              <a:rPr lang="en-US"/>
              <a:t>-remove high-leverage data points</a:t>
            </a:r>
          </a:p>
          <a:p>
            <a:r>
              <a:rPr lang="en-US"/>
              <a:t>-we have noticed some high leverage/influential points in our dataset</a:t>
            </a:r>
          </a:p>
          <a:p>
            <a:r>
              <a:rPr lang="en-US"/>
              <a:t>- may have occured due to an error in data collection. </a:t>
            </a:r>
          </a:p>
          <a:p>
            <a:r>
              <a:rPr lang="en-US"/>
              <a:t>-these observations will be removed from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to further improve the model </a:t>
            </a:r>
          </a:p>
          <a:p>
            <a:r>
              <a:rPr lang="en-US"/>
              <a:t>-after removing the influential points</a:t>
            </a:r>
          </a:p>
          <a:p>
            <a:r>
              <a:rPr lang="en-US"/>
              <a:t>- we decided re-run our model with the cleaned data</a:t>
            </a:r>
          </a:p>
          <a:p>
            <a:r>
              <a:rPr lang="en-US"/>
              <a:t>-using adult.mortality as a higher-order term for both model </a:t>
            </a:r>
          </a:p>
          <a:p>
            <a:r>
              <a:rPr lang="en-US"/>
              <a:t>the  assumptions for mulitiple regression hold for both models except *equal variance assumption</a:t>
            </a:r>
          </a:p>
          <a:p>
            <a:r>
              <a:rPr lang="en-US"/>
              <a:t/>
            </a:r>
          </a:p>
          <a:p>
            <a:r>
              <a:rPr lang="en-US"/>
              <a:t>- note that normality assumption holds regardless based on the central limit theorem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conclussion, the model with year as dummy variable had an adj r2 of 90.25% which is higher than that of the model with year as numerical varble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response variable Y is fitted with the best predictors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micheal : i feel we should include the unit of life expectancy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am sure if I were to take a poll in class now about aspirations, one of the top responses would be the desire to live a long and healthy life.  This underscores the importance of our topic today. </a:t>
            </a:r>
          </a:p>
          <a:p>
            <a:r>
              <a:rPr lang="en-US"/>
              <a:t/>
            </a:r>
          </a:p>
          <a:p>
            <a:r>
              <a:rPr lang="en-US"/>
              <a:t>Our project goals are </a:t>
            </a:r>
          </a:p>
          <a:p>
            <a:r>
              <a:rPr lang="en-US"/>
              <a:t>1. Identify predictors of life expectancy:</a:t>
            </a:r>
          </a:p>
          <a:p>
            <a:r>
              <a:rPr lang="en-US"/>
              <a:t>We aim to uncover the key factors that significantly influence life expectancy.</a:t>
            </a:r>
          </a:p>
          <a:p>
            <a:r>
              <a:rPr lang="en-US"/>
              <a:t/>
            </a:r>
          </a:p>
          <a:p>
            <a:r>
              <a:rPr lang="en-US"/>
              <a:t>2. Conduct continental-scale life expectancy analysis:</a:t>
            </a:r>
          </a:p>
          <a:p>
            <a:r>
              <a:rPr lang="en-US"/>
              <a:t/>
            </a:r>
          </a:p>
          <a:p>
            <a:r>
              <a:rPr lang="en-US"/>
              <a:t>Provide a perspective on life expectancy patterns as regards continent</a:t>
            </a:r>
          </a:p>
          <a:p>
            <a:r>
              <a:rPr lang="en-US"/>
              <a:t/>
            </a:r>
          </a:p>
          <a:p>
            <a:r>
              <a:rPr lang="en-US"/>
              <a:t>3. Determine the best predictor and forecast life expectancy</a:t>
            </a:r>
          </a:p>
          <a:p>
            <a:r>
              <a:rPr lang="en-US"/>
              <a:t/>
            </a:r>
          </a:p>
          <a:p>
            <a:r>
              <a:rPr lang="en-US"/>
              <a:t>4. Evaluate the impact of health, social, and economic factors</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dataset. It is an open source one from Kaggle. The owner sourced and merged data from the Global Health Observatory under WHO, and the United Nations websites</a:t>
            </a:r>
          </a:p>
          <a:p>
            <a:r>
              <a:rPr lang="en-US"/>
              <a:t/>
            </a:r>
          </a:p>
          <a:p>
            <a:r>
              <a:rPr lang="en-US"/>
              <a:t>The data covers 193 countries from 2000 to 2015, with 22 columns and 2938 rows. </a:t>
            </a:r>
          </a:p>
          <a:p>
            <a:r>
              <a:rPr lang="en-US"/>
              <a:t/>
            </a:r>
          </a:p>
          <a:p>
            <a:r>
              <a:rPr lang="en-US"/>
              <a:t>For a challenge as regards the dataset, the dataset has 2563 null values. We will discuss how we handled the null values in Data Wrangling.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The majority of the data are quantitative, with Country and Status being the only qualitative variables. Our dataset encompasses both socio-economic and health factors. Social-economic factors include Population, Schooling, and GDP, while health factors comprise Adult Mortality, Polio, and HIV/AIDS.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followed this guide in our analysis</a:t>
            </a:r>
          </a:p>
          <a:p>
            <a:r>
              <a:rPr lang="en-US"/>
              <a:t/>
            </a:r>
          </a:p>
          <a:p>
            <a:r>
              <a:rPr lang="en-US"/>
              <a:t>Data Wrangling:</a:t>
            </a:r>
          </a:p>
          <a:p>
            <a:r>
              <a:rPr lang="en-US"/>
              <a:t>"We cleaned and prepared our raw data ensuring its suitability for analysis."</a:t>
            </a:r>
          </a:p>
          <a:p>
            <a:r>
              <a:rPr lang="en-US"/>
              <a:t/>
            </a:r>
          </a:p>
          <a:p>
            <a:r>
              <a:rPr lang="en-US"/>
              <a:t>Model Selection:</a:t>
            </a:r>
          </a:p>
          <a:p>
            <a:r>
              <a:rPr lang="en-US"/>
              <a:t>Used different techniques and chose the final one based on different criteria</a:t>
            </a:r>
          </a:p>
          <a:p>
            <a:r>
              <a:rPr lang="en-US"/>
              <a:t/>
            </a:r>
          </a:p>
          <a:p>
            <a:r>
              <a:rPr lang="en-US"/>
              <a:t>Regression Assumptions:</a:t>
            </a:r>
          </a:p>
          <a:p>
            <a:r>
              <a:rPr lang="en-US"/>
              <a:t>"To ensure we have a reliable model, assessed and validated the key assumptions underlying our regression model."</a:t>
            </a:r>
          </a:p>
          <a:p>
            <a:r>
              <a:rPr lang="en-US"/>
              <a:t/>
            </a:r>
          </a:p>
          <a:p>
            <a:r>
              <a:rPr lang="en-US"/>
              <a:t>Final Model Analysis:</a:t>
            </a:r>
          </a:p>
          <a:p>
            <a:r>
              <a:rPr lang="en-US"/>
              <a:t>"Concluding our analysis, we applied the chosen model to the data, scrutinizing coefficients and evaluating model performance for meaningful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We developed two final models based on year: one treating the Year variable as categorical, and the other treating it as numerical. . Due to time constraints, our presentation will focus on the model with the categorical treatment of the "Year." However, Our final report will include both the categorical and numerical approach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factors</a:t>
            </a:r>
          </a:p>
          <a:p>
            <a:r>
              <a:rPr lang="en-US"/>
              <a:t/>
            </a:r>
          </a:p>
          <a:p>
            <a:r>
              <a:rPr lang="en-US"/>
              <a:t>15 number variables  </a:t>
            </a:r>
          </a:p>
          <a:p>
            <a:r>
              <a:rPr lang="en-US"/>
              <a:t/>
            </a:r>
          </a:p>
          <a:p>
            <a:r>
              <a:rPr lang="en-US"/>
              <a:t>Our starting model is a bit large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our model selection procedure </a:t>
            </a:r>
          </a:p>
          <a:p>
            <a:r>
              <a:rPr lang="en-US"/>
              <a:t/>
            </a:r>
          </a:p>
          <a:p>
            <a:r>
              <a:rPr lang="en-US"/>
              <a:t>Step one is to choose 1 model from... 1 from s.., and 2 from bic. </a:t>
            </a:r>
          </a:p>
          <a:p>
            <a:r>
              <a:rPr lang="en-US"/>
              <a:t/>
            </a:r>
          </a:p>
          <a:p>
            <a:r>
              <a:rPr lang="en-US"/>
              <a:t>And use that 1 final main effect model to process interaction and hi order model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8.png" Type="http://schemas.openxmlformats.org/officeDocument/2006/relationships/image"/><Relationship Id="rId4"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6.png" Type="http://schemas.openxmlformats.org/officeDocument/2006/relationships/image"/><Relationship Id="rId4" Target="../media/image7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78.png" Type="http://schemas.openxmlformats.org/officeDocument/2006/relationships/image"/><Relationship Id="rId4" Target="../media/image7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8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90.pn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 Id="rId7" Target="../media/image9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95.png" Type="http://schemas.openxmlformats.org/officeDocument/2006/relationships/image"/><Relationship Id="rId4" Target="../media/image96.png" Type="http://schemas.openxmlformats.org/officeDocument/2006/relationships/image"/><Relationship Id="rId5" Target="../media/image97.png" Type="http://schemas.openxmlformats.org/officeDocument/2006/relationships/image"/><Relationship Id="rId6" Target="../media/image9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99.png" Type="http://schemas.openxmlformats.org/officeDocument/2006/relationships/image"/><Relationship Id="rId4" Target="../media/image100.png" Type="http://schemas.openxmlformats.org/officeDocument/2006/relationships/image"/><Relationship Id="rId5" Target="../media/image101.png" Type="http://schemas.openxmlformats.org/officeDocument/2006/relationships/image"/><Relationship Id="rId6" Target="../media/image102.png" Type="http://schemas.openxmlformats.org/officeDocument/2006/relationships/image"/><Relationship Id="rId7" Target="../media/image103.png" Type="http://schemas.openxmlformats.org/officeDocument/2006/relationships/image"/><Relationship Id="rId8" Target="../media/image10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png" Type="http://schemas.openxmlformats.org/officeDocument/2006/relationships/image"/><Relationship Id="rId12" Target="../media/image114.png" Type="http://schemas.openxmlformats.org/officeDocument/2006/relationships/image"/><Relationship Id="rId13" Target="../media/image115.png" Type="http://schemas.openxmlformats.org/officeDocument/2006/relationships/image"/><Relationship Id="rId14" Target="../media/image116.png" Type="http://schemas.openxmlformats.org/officeDocument/2006/relationships/image"/><Relationship Id="rId2" Target="../notesSlides/notesSlide23.xml" Type="http://schemas.openxmlformats.org/officeDocument/2006/relationships/notesSlide"/><Relationship Id="rId3" Target="../media/image105.png" Type="http://schemas.openxmlformats.org/officeDocument/2006/relationships/image"/><Relationship Id="rId4" Target="../media/image106.png" Type="http://schemas.openxmlformats.org/officeDocument/2006/relationships/image"/><Relationship Id="rId5" Target="../media/image107.png" Type="http://schemas.openxmlformats.org/officeDocument/2006/relationships/image"/><Relationship Id="rId6" Target="../media/image108.png" Type="http://schemas.openxmlformats.org/officeDocument/2006/relationships/image"/><Relationship Id="rId7" Target="../media/image109.png" Type="http://schemas.openxmlformats.org/officeDocument/2006/relationships/image"/><Relationship Id="rId8" Target="../media/image110.png" Type="http://schemas.openxmlformats.org/officeDocument/2006/relationships/image"/><Relationship Id="rId9" Target="../media/image1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17.png" Type="http://schemas.openxmlformats.org/officeDocument/2006/relationships/image"/><Relationship Id="rId4" Target="../media/image118.sv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2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2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sv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13" Target="../media/image129.png" Type="http://schemas.openxmlformats.org/officeDocument/2006/relationships/image"/><Relationship Id="rId2" Target="../notesSlides/notesSlide27.xml" Type="http://schemas.openxmlformats.org/officeDocument/2006/relationships/notesSlide"/><Relationship Id="rId3" Target="../media/image117.png" Type="http://schemas.openxmlformats.org/officeDocument/2006/relationships/image"/><Relationship Id="rId4" Target="../media/image118.sv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 Id="rId7" Target="../media/image123.png" Type="http://schemas.openxmlformats.org/officeDocument/2006/relationships/image"/><Relationship Id="rId8" Target="../media/image124.svg" Type="http://schemas.openxmlformats.org/officeDocument/2006/relationships/image"/><Relationship Id="rId9" Target="../media/image1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0.png" Type="http://schemas.openxmlformats.org/officeDocument/2006/relationships/image"/><Relationship Id="rId3" Target="../media/image131.sv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 Id="rId6" Target="../media/image134.png" Type="http://schemas.openxmlformats.org/officeDocument/2006/relationships/image"/><Relationship Id="rId7" Target="../media/image135.svg" Type="http://schemas.openxmlformats.org/officeDocument/2006/relationships/image"/><Relationship Id="rId8" Target="../media/image136.png" Type="http://schemas.openxmlformats.org/officeDocument/2006/relationships/image"/><Relationship Id="rId9" Target="../media/image137.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3097736" y="6232322"/>
            <a:ext cx="3232876" cy="4223472"/>
          </a:xfrm>
          <a:custGeom>
            <a:avLst/>
            <a:gdLst/>
            <a:ahLst/>
            <a:cxnLst/>
            <a:rect r="r" b="b" t="t" l="l"/>
            <a:pathLst>
              <a:path h="4223472" w="3232876">
                <a:moveTo>
                  <a:pt x="0" y="0"/>
                </a:moveTo>
                <a:lnTo>
                  <a:pt x="3232876" y="0"/>
                </a:lnTo>
                <a:lnTo>
                  <a:pt x="3232876" y="4223472"/>
                </a:lnTo>
                <a:lnTo>
                  <a:pt x="0" y="42234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348993" y="6232322"/>
            <a:ext cx="3401815" cy="4223472"/>
          </a:xfrm>
          <a:custGeom>
            <a:avLst/>
            <a:gdLst/>
            <a:ahLst/>
            <a:cxnLst/>
            <a:rect r="r" b="b" t="t" l="l"/>
            <a:pathLst>
              <a:path h="4223472" w="3401815">
                <a:moveTo>
                  <a:pt x="0" y="0"/>
                </a:moveTo>
                <a:lnTo>
                  <a:pt x="3401815" y="0"/>
                </a:lnTo>
                <a:lnTo>
                  <a:pt x="3401815" y="4223472"/>
                </a:lnTo>
                <a:lnTo>
                  <a:pt x="0" y="42234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125023" y="6232322"/>
            <a:ext cx="3271271" cy="4223472"/>
          </a:xfrm>
          <a:custGeom>
            <a:avLst/>
            <a:gdLst/>
            <a:ahLst/>
            <a:cxnLst/>
            <a:rect r="r" b="b" t="t" l="l"/>
            <a:pathLst>
              <a:path h="4223472" w="3271271">
                <a:moveTo>
                  <a:pt x="0" y="0"/>
                </a:moveTo>
                <a:lnTo>
                  <a:pt x="3271272" y="0"/>
                </a:lnTo>
                <a:lnTo>
                  <a:pt x="3271272" y="4223472"/>
                </a:lnTo>
                <a:lnTo>
                  <a:pt x="0" y="4223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90101" y="6232322"/>
            <a:ext cx="3079295" cy="4223472"/>
          </a:xfrm>
          <a:custGeom>
            <a:avLst/>
            <a:gdLst/>
            <a:ahLst/>
            <a:cxnLst/>
            <a:rect r="r" b="b" t="t" l="l"/>
            <a:pathLst>
              <a:path h="4223472" w="3079295">
                <a:moveTo>
                  <a:pt x="0" y="0"/>
                </a:moveTo>
                <a:lnTo>
                  <a:pt x="3079296" y="0"/>
                </a:lnTo>
                <a:lnTo>
                  <a:pt x="3079296" y="4223472"/>
                </a:lnTo>
                <a:lnTo>
                  <a:pt x="0" y="4223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311622" y="1629523"/>
            <a:ext cx="16027229" cy="2314483"/>
            <a:chOff x="0" y="0"/>
            <a:chExt cx="21369639" cy="3085978"/>
          </a:xfrm>
        </p:grpSpPr>
        <p:sp>
          <p:nvSpPr>
            <p:cNvPr name="TextBox 7" id="7"/>
            <p:cNvSpPr txBox="true"/>
            <p:nvPr/>
          </p:nvSpPr>
          <p:spPr>
            <a:xfrm rot="0">
              <a:off x="0" y="85725"/>
              <a:ext cx="21369639" cy="1937809"/>
            </a:xfrm>
            <a:prstGeom prst="rect">
              <a:avLst/>
            </a:prstGeom>
          </p:spPr>
          <p:txBody>
            <a:bodyPr anchor="t" rtlCol="false" tIns="0" lIns="0" bIns="0" rIns="0">
              <a:spAutoFit/>
            </a:bodyPr>
            <a:lstStyle/>
            <a:p>
              <a:pPr>
                <a:lnSpc>
                  <a:spcPts val="11000"/>
                </a:lnSpc>
              </a:pPr>
              <a:r>
                <a:rPr lang="en-US" sz="10000">
                  <a:solidFill>
                    <a:srgbClr val="000000"/>
                  </a:solidFill>
                  <a:latin typeface="Corben"/>
                </a:rPr>
                <a:t>Life Expectancy  Analysis</a:t>
              </a:r>
            </a:p>
          </p:txBody>
        </p:sp>
        <p:sp>
          <p:nvSpPr>
            <p:cNvPr name="TextBox 8" id="8"/>
            <p:cNvSpPr txBox="true"/>
            <p:nvPr/>
          </p:nvSpPr>
          <p:spPr>
            <a:xfrm rot="0">
              <a:off x="0" y="2299212"/>
              <a:ext cx="21369639" cy="786765"/>
            </a:xfrm>
            <a:prstGeom prst="rect">
              <a:avLst/>
            </a:prstGeom>
          </p:spPr>
          <p:txBody>
            <a:bodyPr anchor="t" rtlCol="false" tIns="0" lIns="0" bIns="0" rIns="0">
              <a:spAutoFit/>
            </a:bodyPr>
            <a:lstStyle/>
            <a:p>
              <a:pPr marL="0" indent="0" lvl="0">
                <a:lnSpc>
                  <a:spcPts val="4619"/>
                </a:lnSpc>
                <a:spcBef>
                  <a:spcPct val="0"/>
                </a:spcBef>
              </a:pPr>
              <a:r>
                <a:rPr lang="en-US" sz="3299">
                  <a:solidFill>
                    <a:srgbClr val="000000"/>
                  </a:solidFill>
                  <a:latin typeface="Codec Pro"/>
                </a:rPr>
                <a:t>Predict people’s life longevity </a:t>
              </a:r>
            </a:p>
          </p:txBody>
        </p:sp>
      </p:grpSp>
      <p:sp>
        <p:nvSpPr>
          <p:cNvPr name="TextBox 9" id="9"/>
          <p:cNvSpPr txBox="true"/>
          <p:nvPr/>
        </p:nvSpPr>
        <p:spPr>
          <a:xfrm rot="0">
            <a:off x="13627645" y="6677818"/>
            <a:ext cx="4484767" cy="3237230"/>
          </a:xfrm>
          <a:prstGeom prst="rect">
            <a:avLst/>
          </a:prstGeom>
        </p:spPr>
        <p:txBody>
          <a:bodyPr anchor="t" rtlCol="false" tIns="0" lIns="0" bIns="0" rIns="0">
            <a:spAutoFit/>
          </a:bodyPr>
          <a:lstStyle/>
          <a:p>
            <a:pPr>
              <a:lnSpc>
                <a:spcPts val="3219"/>
              </a:lnSpc>
            </a:pPr>
            <a:r>
              <a:rPr lang="en-US" sz="2299">
                <a:solidFill>
                  <a:srgbClr val="000000"/>
                </a:solidFill>
                <a:latin typeface="Codec Pro Bold"/>
              </a:rPr>
              <a:t>Presented by </a:t>
            </a:r>
          </a:p>
          <a:p>
            <a:pPr>
              <a:lnSpc>
                <a:spcPts val="3219"/>
              </a:lnSpc>
            </a:pPr>
          </a:p>
          <a:p>
            <a:pPr>
              <a:lnSpc>
                <a:spcPts val="3219"/>
              </a:lnSpc>
            </a:pPr>
            <a:r>
              <a:rPr lang="en-US" sz="2299">
                <a:solidFill>
                  <a:srgbClr val="000000"/>
                </a:solidFill>
                <a:latin typeface="Codec Pro"/>
              </a:rPr>
              <a:t>Chenguang Sun - 30225609</a:t>
            </a:r>
          </a:p>
          <a:p>
            <a:pPr>
              <a:lnSpc>
                <a:spcPts val="3219"/>
              </a:lnSpc>
            </a:pPr>
            <a:r>
              <a:rPr lang="en-US" sz="2299">
                <a:solidFill>
                  <a:srgbClr val="000000"/>
                </a:solidFill>
                <a:latin typeface="Codec Pro"/>
              </a:rPr>
              <a:t>Rookayat Adedo - 30181509</a:t>
            </a:r>
          </a:p>
          <a:p>
            <a:pPr>
              <a:lnSpc>
                <a:spcPts val="3219"/>
              </a:lnSpc>
            </a:pPr>
            <a:r>
              <a:rPr lang="en-US" sz="2299">
                <a:solidFill>
                  <a:srgbClr val="000000"/>
                </a:solidFill>
                <a:latin typeface="Codec Pro"/>
              </a:rPr>
              <a:t>Olatomi Adigun -   30235750</a:t>
            </a:r>
          </a:p>
          <a:p>
            <a:pPr>
              <a:lnSpc>
                <a:spcPts val="3219"/>
              </a:lnSpc>
            </a:pPr>
            <a:r>
              <a:rPr lang="en-US" sz="2299">
                <a:solidFill>
                  <a:srgbClr val="000000"/>
                </a:solidFill>
                <a:latin typeface="Codec Pro"/>
              </a:rPr>
              <a:t>Yutong Zhang -     30052929</a:t>
            </a:r>
          </a:p>
          <a:p>
            <a:pPr>
              <a:lnSpc>
                <a:spcPts val="3219"/>
              </a:lnSpc>
            </a:pPr>
            <a:r>
              <a:rPr lang="en-US" sz="2299">
                <a:solidFill>
                  <a:srgbClr val="000000"/>
                </a:solidFill>
                <a:latin typeface="Codec Pro"/>
              </a:rPr>
              <a:t>Instructor: Quan long</a:t>
            </a:r>
          </a:p>
          <a:p>
            <a:pPr>
              <a:lnSpc>
                <a:spcPts val="3219"/>
              </a:lnSpc>
            </a:pPr>
          </a:p>
        </p:txBody>
      </p:sp>
      <p:sp>
        <p:nvSpPr>
          <p:cNvPr name="TextBox 10" id="10"/>
          <p:cNvSpPr txBox="true"/>
          <p:nvPr/>
        </p:nvSpPr>
        <p:spPr>
          <a:xfrm rot="0">
            <a:off x="13483673" y="629967"/>
            <a:ext cx="4365866" cy="721266"/>
          </a:xfrm>
          <a:prstGeom prst="rect">
            <a:avLst/>
          </a:prstGeom>
        </p:spPr>
        <p:txBody>
          <a:bodyPr anchor="t" rtlCol="false" tIns="0" lIns="0" bIns="0" rIns="0">
            <a:spAutoFit/>
          </a:bodyPr>
          <a:lstStyle/>
          <a:p>
            <a:pPr>
              <a:lnSpc>
                <a:spcPts val="2761"/>
              </a:lnSpc>
            </a:pPr>
            <a:r>
              <a:rPr lang="en-US" sz="1972">
                <a:solidFill>
                  <a:srgbClr val="000000"/>
                </a:solidFill>
                <a:latin typeface="Codec Pro"/>
              </a:rPr>
              <a:t>Data 604  Satistically modelling with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grpSp>
        <p:nvGrpSpPr>
          <p:cNvPr name="Group 2" id="2"/>
          <p:cNvGrpSpPr/>
          <p:nvPr/>
        </p:nvGrpSpPr>
        <p:grpSpPr>
          <a:xfrm rot="0">
            <a:off x="14394286" y="3662169"/>
            <a:ext cx="878620" cy="87862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9490"/>
            </a:solidFill>
          </p:spPr>
        </p:sp>
        <p:sp>
          <p:nvSpPr>
            <p:cNvPr name="TextBox 4" id="4"/>
            <p:cNvSpPr txBox="true"/>
            <p:nvPr/>
          </p:nvSpPr>
          <p:spPr>
            <a:xfrm>
              <a:off x="203200" y="-66675"/>
              <a:ext cx="406400" cy="777875"/>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4394286" y="5570902"/>
            <a:ext cx="878620" cy="8786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9490"/>
            </a:solidFill>
          </p:spPr>
        </p:sp>
        <p:sp>
          <p:nvSpPr>
            <p:cNvPr name="TextBox 7" id="7"/>
            <p:cNvSpPr txBox="true"/>
            <p:nvPr/>
          </p:nvSpPr>
          <p:spPr>
            <a:xfrm>
              <a:off x="203200" y="-66675"/>
              <a:ext cx="406400" cy="777875"/>
            </a:xfrm>
            <a:prstGeom prst="rect">
              <a:avLst/>
            </a:prstGeom>
          </p:spPr>
          <p:txBody>
            <a:bodyPr anchor="ctr" rtlCol="false" tIns="50800" lIns="50800" bIns="50800" rIns="50800"/>
            <a:lstStyle/>
            <a:p>
              <a:pPr algn="ctr">
                <a:lnSpc>
                  <a:spcPts val="3120"/>
                </a:lnSpc>
              </a:pPr>
            </a:p>
          </p:txBody>
        </p:sp>
      </p:grpSp>
      <p:sp>
        <p:nvSpPr>
          <p:cNvPr name="Freeform 8" id="8"/>
          <p:cNvSpPr/>
          <p:nvPr/>
        </p:nvSpPr>
        <p:spPr>
          <a:xfrm flipH="false" flipV="false" rot="0">
            <a:off x="12204199" y="2662003"/>
            <a:ext cx="4962994" cy="4962994"/>
          </a:xfrm>
          <a:custGeom>
            <a:avLst/>
            <a:gdLst/>
            <a:ahLst/>
            <a:cxnLst/>
            <a:rect r="r" b="b" t="t" l="l"/>
            <a:pathLst>
              <a:path h="4962994" w="4962994">
                <a:moveTo>
                  <a:pt x="0" y="0"/>
                </a:moveTo>
                <a:lnTo>
                  <a:pt x="4962995" y="0"/>
                </a:lnTo>
                <a:lnTo>
                  <a:pt x="4962995" y="4962994"/>
                </a:lnTo>
                <a:lnTo>
                  <a:pt x="0" y="4962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62216" y="1796967"/>
            <a:ext cx="9581674" cy="7539990"/>
          </a:xfrm>
          <a:prstGeom prst="rect">
            <a:avLst/>
          </a:prstGeom>
        </p:spPr>
        <p:txBody>
          <a:bodyPr anchor="t" rtlCol="false" tIns="0" lIns="0" bIns="0" rIns="0">
            <a:spAutoFit/>
          </a:bodyPr>
          <a:lstStyle/>
          <a:p>
            <a:pPr>
              <a:lnSpc>
                <a:spcPts val="3359"/>
              </a:lnSpc>
            </a:pPr>
            <a:r>
              <a:rPr lang="en-US" sz="2400">
                <a:solidFill>
                  <a:srgbClr val="000000"/>
                </a:solidFill>
                <a:latin typeface="Arimo"/>
              </a:rPr>
              <a:t>2.</a:t>
            </a:r>
            <a:r>
              <a:rPr lang="en-US" sz="2400">
                <a:solidFill>
                  <a:srgbClr val="000000"/>
                </a:solidFill>
                <a:latin typeface="Arimo Bold"/>
              </a:rPr>
              <a:t> Remove infeasible Columns</a:t>
            </a:r>
          </a:p>
          <a:p>
            <a:pPr marL="1036320" indent="-345440" lvl="2">
              <a:lnSpc>
                <a:spcPts val="3359"/>
              </a:lnSpc>
              <a:buFont typeface="Arial"/>
              <a:buChar char="⚬"/>
            </a:pPr>
            <a:r>
              <a:rPr lang="en-US" sz="2400">
                <a:solidFill>
                  <a:srgbClr val="000000"/>
                </a:solidFill>
                <a:latin typeface="Arimo"/>
              </a:rPr>
              <a:t>Identified and removed duplicated columns.</a:t>
            </a:r>
          </a:p>
          <a:p>
            <a:pPr marL="1554480" indent="-388620" lvl="3">
              <a:lnSpc>
                <a:spcPts val="3359"/>
              </a:lnSpc>
              <a:buFont typeface="Arial"/>
              <a:buChar char="￭"/>
            </a:pPr>
            <a:r>
              <a:rPr lang="en-US" sz="2400">
                <a:solidFill>
                  <a:srgbClr val="000000"/>
                </a:solidFill>
                <a:latin typeface="Arimo"/>
              </a:rPr>
              <a:t>Kept 'infant.death' over 'under.five.death' due to identical data.</a:t>
            </a:r>
          </a:p>
          <a:p>
            <a:pPr marL="1554480" indent="-388620" lvl="3">
              <a:lnSpc>
                <a:spcPts val="3359"/>
              </a:lnSpc>
              <a:buFont typeface="Arial"/>
              <a:buChar char="￭"/>
            </a:pPr>
            <a:r>
              <a:rPr lang="en-US" sz="2400">
                <a:solidFill>
                  <a:srgbClr val="000000"/>
                </a:solidFill>
                <a:latin typeface="Arimo"/>
              </a:rPr>
              <a:t>Chose 'thinness..1.19.year' over 'thinness..5.19.years' for broader coverage.</a:t>
            </a:r>
          </a:p>
          <a:p>
            <a:pPr>
              <a:lnSpc>
                <a:spcPts val="3359"/>
              </a:lnSpc>
            </a:pPr>
          </a:p>
          <a:p>
            <a:pPr>
              <a:lnSpc>
                <a:spcPts val="3359"/>
              </a:lnSpc>
            </a:pPr>
            <a:r>
              <a:rPr lang="en-US" sz="2400">
                <a:solidFill>
                  <a:srgbClr val="000000"/>
                </a:solidFill>
                <a:latin typeface="Arimo"/>
              </a:rPr>
              <a:t>3</a:t>
            </a:r>
            <a:r>
              <a:rPr lang="en-US" sz="2400">
                <a:solidFill>
                  <a:srgbClr val="000000"/>
                </a:solidFill>
                <a:latin typeface="Arimo Bold"/>
              </a:rPr>
              <a:t>. Data Type Modifications and addition of new column</a:t>
            </a:r>
          </a:p>
          <a:p>
            <a:pPr marL="1036320" indent="-345440" lvl="2">
              <a:lnSpc>
                <a:spcPts val="3359"/>
              </a:lnSpc>
              <a:buFont typeface="Arial"/>
              <a:buChar char="⚬"/>
            </a:pPr>
            <a:r>
              <a:rPr lang="en-US" sz="2400">
                <a:solidFill>
                  <a:srgbClr val="000000"/>
                </a:solidFill>
                <a:latin typeface="Arimo"/>
              </a:rPr>
              <a:t>Added a new column grouping 193 countries into continents.</a:t>
            </a:r>
          </a:p>
          <a:p>
            <a:pPr marL="1554480" indent="-388620" lvl="3">
              <a:lnSpc>
                <a:spcPts val="3359"/>
              </a:lnSpc>
              <a:buFont typeface="Arial"/>
              <a:buChar char="￭"/>
            </a:pPr>
            <a:r>
              <a:rPr lang="en-US" sz="2400">
                <a:solidFill>
                  <a:srgbClr val="000000"/>
                </a:solidFill>
                <a:latin typeface="Arimo"/>
              </a:rPr>
              <a:t>Focused on regional life expectancy analysis.</a:t>
            </a:r>
          </a:p>
          <a:p>
            <a:pPr marL="1036320" indent="-345440" lvl="2">
              <a:lnSpc>
                <a:spcPts val="3359"/>
              </a:lnSpc>
              <a:buFont typeface="Arial"/>
              <a:buChar char="⚬"/>
            </a:pPr>
            <a:r>
              <a:rPr lang="en-US" sz="2400">
                <a:solidFill>
                  <a:srgbClr val="000000"/>
                </a:solidFill>
                <a:latin typeface="Arimo"/>
              </a:rPr>
              <a:t>Treated 'Year' as both numerical and categorical.</a:t>
            </a:r>
          </a:p>
          <a:p>
            <a:pPr marL="1554480" indent="-388620" lvl="3">
              <a:lnSpc>
                <a:spcPts val="3359"/>
              </a:lnSpc>
              <a:buFont typeface="Arial"/>
              <a:buChar char="￭"/>
            </a:pPr>
            <a:r>
              <a:rPr lang="en-US" sz="2400">
                <a:solidFill>
                  <a:srgbClr val="000000"/>
                </a:solidFill>
                <a:latin typeface="Arimo"/>
              </a:rPr>
              <a:t>Created dummy variables for different time periods (e.g., y1, y2, y3).</a:t>
            </a:r>
          </a:p>
          <a:p>
            <a:pPr marL="1036320" indent="-345440" lvl="2">
              <a:lnSpc>
                <a:spcPts val="3359"/>
              </a:lnSpc>
              <a:buFont typeface="Arial"/>
              <a:buChar char="⚬"/>
            </a:pPr>
            <a:r>
              <a:rPr lang="en-US" sz="2400">
                <a:solidFill>
                  <a:srgbClr val="000000"/>
                </a:solidFill>
                <a:latin typeface="Arimo"/>
              </a:rPr>
              <a:t>Categorized 'Alcohol' variable into low, medium, and high consumption levels.</a:t>
            </a:r>
          </a:p>
          <a:p>
            <a:pPr marL="1554480" indent="-388620" lvl="3">
              <a:lnSpc>
                <a:spcPts val="3359"/>
              </a:lnSpc>
              <a:buFont typeface="Arial"/>
              <a:buChar char="￭"/>
            </a:pPr>
            <a:r>
              <a:rPr lang="en-US" sz="2400">
                <a:solidFill>
                  <a:srgbClr val="000000"/>
                </a:solidFill>
                <a:latin typeface="Arimo"/>
              </a:rPr>
              <a:t>Aimed to analyze the impact of consumption levels on life expectancy.</a:t>
            </a:r>
          </a:p>
          <a:p>
            <a:pPr algn="ctr">
              <a:lnSpc>
                <a:spcPts val="3359"/>
              </a:lnSpc>
            </a:pPr>
          </a:p>
        </p:txBody>
      </p:sp>
      <p:sp>
        <p:nvSpPr>
          <p:cNvPr name="TextBox 10" id="10"/>
          <p:cNvSpPr txBox="true"/>
          <p:nvPr/>
        </p:nvSpPr>
        <p:spPr>
          <a:xfrm rot="0">
            <a:off x="1117417" y="163514"/>
            <a:ext cx="15446098" cy="1295400"/>
          </a:xfrm>
          <a:prstGeom prst="rect">
            <a:avLst/>
          </a:prstGeom>
        </p:spPr>
        <p:txBody>
          <a:bodyPr anchor="t" rtlCol="false" tIns="0" lIns="0" bIns="0" rIns="0">
            <a:spAutoFit/>
          </a:bodyPr>
          <a:lstStyle/>
          <a:p>
            <a:pPr algn="ctr">
              <a:lnSpc>
                <a:spcPts val="10200"/>
              </a:lnSpc>
              <a:spcBef>
                <a:spcPct val="0"/>
              </a:spcBef>
            </a:pPr>
            <a:r>
              <a:rPr lang="en-US" sz="8500">
                <a:solidFill>
                  <a:srgbClr val="000000"/>
                </a:solidFill>
                <a:latin typeface="Corben"/>
              </a:rPr>
              <a:t> Data Cleaning and Wrangling</a:t>
            </a:r>
          </a:p>
        </p:txBody>
      </p:sp>
      <p:sp>
        <p:nvSpPr>
          <p:cNvPr name="TextBox 11" id="11"/>
          <p:cNvSpPr txBox="true"/>
          <p:nvPr/>
        </p:nvSpPr>
        <p:spPr>
          <a:xfrm rot="0">
            <a:off x="12604707" y="2804919"/>
            <a:ext cx="4161979" cy="428625"/>
          </a:xfrm>
          <a:prstGeom prst="rect">
            <a:avLst/>
          </a:prstGeom>
        </p:spPr>
        <p:txBody>
          <a:bodyPr anchor="t" rtlCol="false" tIns="0" lIns="0" bIns="0" rIns="0">
            <a:spAutoFit/>
          </a:bodyPr>
          <a:lstStyle/>
          <a:p>
            <a:pPr algn="ctr">
              <a:lnSpc>
                <a:spcPts val="3119"/>
              </a:lnSpc>
              <a:spcBef>
                <a:spcPct val="0"/>
              </a:spcBef>
            </a:pPr>
            <a:r>
              <a:rPr lang="en-US" sz="2599">
                <a:solidFill>
                  <a:srgbClr val="000000"/>
                </a:solidFill>
                <a:latin typeface="The Seasons"/>
              </a:rPr>
              <a:t>1. Missing Value modification</a:t>
            </a:r>
          </a:p>
        </p:txBody>
      </p:sp>
      <p:sp>
        <p:nvSpPr>
          <p:cNvPr name="TextBox 12" id="12"/>
          <p:cNvSpPr txBox="true"/>
          <p:nvPr/>
        </p:nvSpPr>
        <p:spPr>
          <a:xfrm rot="0">
            <a:off x="12457889" y="4714875"/>
            <a:ext cx="4348907" cy="428625"/>
          </a:xfrm>
          <a:prstGeom prst="rect">
            <a:avLst/>
          </a:prstGeom>
        </p:spPr>
        <p:txBody>
          <a:bodyPr anchor="t" rtlCol="false" tIns="0" lIns="0" bIns="0" rIns="0">
            <a:spAutoFit/>
          </a:bodyPr>
          <a:lstStyle/>
          <a:p>
            <a:pPr algn="ctr">
              <a:lnSpc>
                <a:spcPts val="3119"/>
              </a:lnSpc>
              <a:spcBef>
                <a:spcPct val="0"/>
              </a:spcBef>
            </a:pPr>
            <a:r>
              <a:rPr lang="en-US" sz="2599">
                <a:solidFill>
                  <a:srgbClr val="000000"/>
                </a:solidFill>
                <a:latin typeface="The Seasons"/>
              </a:rPr>
              <a:t>2. Infeasible Column Removal</a:t>
            </a:r>
          </a:p>
        </p:txBody>
      </p:sp>
      <p:sp>
        <p:nvSpPr>
          <p:cNvPr name="TextBox 13" id="13"/>
          <p:cNvSpPr txBox="true"/>
          <p:nvPr/>
        </p:nvSpPr>
        <p:spPr>
          <a:xfrm rot="0">
            <a:off x="12309990" y="6620972"/>
            <a:ext cx="4751412" cy="428625"/>
          </a:xfrm>
          <a:prstGeom prst="rect">
            <a:avLst/>
          </a:prstGeom>
        </p:spPr>
        <p:txBody>
          <a:bodyPr anchor="t" rtlCol="false" tIns="0" lIns="0" bIns="0" rIns="0">
            <a:spAutoFit/>
          </a:bodyPr>
          <a:lstStyle/>
          <a:p>
            <a:pPr algn="ctr">
              <a:lnSpc>
                <a:spcPts val="3119"/>
              </a:lnSpc>
              <a:spcBef>
                <a:spcPct val="0"/>
              </a:spcBef>
            </a:pPr>
            <a:r>
              <a:rPr lang="en-US" sz="2599">
                <a:solidFill>
                  <a:srgbClr val="000000"/>
                </a:solidFill>
                <a:latin typeface="The Seasons"/>
              </a:rPr>
              <a:t>2.Adding new categrory columnl</a:t>
            </a:r>
          </a:p>
        </p:txBody>
      </p:sp>
      <p:sp>
        <p:nvSpPr>
          <p:cNvPr name="Freeform 14" id="14"/>
          <p:cNvSpPr/>
          <p:nvPr/>
        </p:nvSpPr>
        <p:spPr>
          <a:xfrm flipH="false" flipV="false" rot="0">
            <a:off x="14300115" y="1854117"/>
            <a:ext cx="771164" cy="807886"/>
          </a:xfrm>
          <a:custGeom>
            <a:avLst/>
            <a:gdLst/>
            <a:ahLst/>
            <a:cxnLst/>
            <a:rect r="r" b="b" t="t" l="l"/>
            <a:pathLst>
              <a:path h="807886" w="771164">
                <a:moveTo>
                  <a:pt x="0" y="0"/>
                </a:moveTo>
                <a:lnTo>
                  <a:pt x="771163" y="0"/>
                </a:lnTo>
                <a:lnTo>
                  <a:pt x="771163" y="807886"/>
                </a:lnTo>
                <a:lnTo>
                  <a:pt x="0" y="807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9480728" y="0"/>
            <a:ext cx="8223110" cy="7535359"/>
          </a:xfrm>
          <a:custGeom>
            <a:avLst/>
            <a:gdLst/>
            <a:ahLst/>
            <a:cxnLst/>
            <a:rect r="r" b="b" t="t" l="l"/>
            <a:pathLst>
              <a:path h="7535359" w="8223110">
                <a:moveTo>
                  <a:pt x="0" y="0"/>
                </a:moveTo>
                <a:lnTo>
                  <a:pt x="8223110" y="0"/>
                </a:lnTo>
                <a:lnTo>
                  <a:pt x="8223110" y="7535359"/>
                </a:lnTo>
                <a:lnTo>
                  <a:pt x="0" y="7535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52129" y="0"/>
            <a:ext cx="8223110" cy="7535359"/>
          </a:xfrm>
          <a:custGeom>
            <a:avLst/>
            <a:gdLst/>
            <a:ahLst/>
            <a:cxnLst/>
            <a:rect r="r" b="b" t="t" l="l"/>
            <a:pathLst>
              <a:path h="7535359" w="8223110">
                <a:moveTo>
                  <a:pt x="8223110" y="0"/>
                </a:moveTo>
                <a:lnTo>
                  <a:pt x="0" y="0"/>
                </a:lnTo>
                <a:lnTo>
                  <a:pt x="0" y="7535359"/>
                </a:lnTo>
                <a:lnTo>
                  <a:pt x="8223110" y="7535359"/>
                </a:lnTo>
                <a:lnTo>
                  <a:pt x="82231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30006" y="3515134"/>
            <a:ext cx="5024181" cy="6771866"/>
          </a:xfrm>
          <a:custGeom>
            <a:avLst/>
            <a:gdLst/>
            <a:ahLst/>
            <a:cxnLst/>
            <a:rect r="r" b="b" t="t" l="l"/>
            <a:pathLst>
              <a:path h="6771866" w="5024181">
                <a:moveTo>
                  <a:pt x="0" y="0"/>
                </a:moveTo>
                <a:lnTo>
                  <a:pt x="5024181" y="0"/>
                </a:lnTo>
                <a:lnTo>
                  <a:pt x="5024181" y="6771866"/>
                </a:lnTo>
                <a:lnTo>
                  <a:pt x="0" y="6771866"/>
                </a:lnTo>
                <a:lnTo>
                  <a:pt x="0" y="0"/>
                </a:lnTo>
                <a:close/>
              </a:path>
            </a:pathLst>
          </a:custGeom>
          <a:blipFill>
            <a:blip r:embed="rId4"/>
            <a:stretch>
              <a:fillRect l="0" t="-401" r="-1900" b="-401"/>
            </a:stretch>
          </a:blipFill>
        </p:spPr>
      </p:sp>
      <p:sp>
        <p:nvSpPr>
          <p:cNvPr name="Freeform 5" id="5"/>
          <p:cNvSpPr/>
          <p:nvPr/>
        </p:nvSpPr>
        <p:spPr>
          <a:xfrm flipH="false" flipV="false" rot="0">
            <a:off x="12921428" y="4205426"/>
            <a:ext cx="5098406" cy="5979611"/>
          </a:xfrm>
          <a:custGeom>
            <a:avLst/>
            <a:gdLst/>
            <a:ahLst/>
            <a:cxnLst/>
            <a:rect r="r" b="b" t="t" l="l"/>
            <a:pathLst>
              <a:path h="5979611" w="5098406">
                <a:moveTo>
                  <a:pt x="0" y="0"/>
                </a:moveTo>
                <a:lnTo>
                  <a:pt x="5098406" y="0"/>
                </a:lnTo>
                <a:lnTo>
                  <a:pt x="5098406" y="5979611"/>
                </a:lnTo>
                <a:lnTo>
                  <a:pt x="0" y="5979611"/>
                </a:lnTo>
                <a:lnTo>
                  <a:pt x="0" y="0"/>
                </a:lnTo>
                <a:close/>
              </a:path>
            </a:pathLst>
          </a:custGeom>
          <a:blipFill>
            <a:blip r:embed="rId5"/>
            <a:stretch>
              <a:fillRect l="0" t="0" r="0" b="0"/>
            </a:stretch>
          </a:blipFill>
        </p:spPr>
      </p:sp>
      <p:grpSp>
        <p:nvGrpSpPr>
          <p:cNvPr name="Group 6" id="6"/>
          <p:cNvGrpSpPr/>
          <p:nvPr/>
        </p:nvGrpSpPr>
        <p:grpSpPr>
          <a:xfrm rot="0">
            <a:off x="9823656" y="1181791"/>
            <a:ext cx="7741595" cy="2135541"/>
            <a:chOff x="0" y="0"/>
            <a:chExt cx="10322127" cy="2847388"/>
          </a:xfrm>
        </p:grpSpPr>
        <p:sp>
          <p:nvSpPr>
            <p:cNvPr name="TextBox 7" id="7"/>
            <p:cNvSpPr txBox="true"/>
            <p:nvPr/>
          </p:nvSpPr>
          <p:spPr>
            <a:xfrm rot="0">
              <a:off x="0" y="1259253"/>
              <a:ext cx="10322127" cy="1588135"/>
            </a:xfrm>
            <a:prstGeom prst="rect">
              <a:avLst/>
            </a:prstGeom>
          </p:spPr>
          <p:txBody>
            <a:bodyPr anchor="t" rtlCol="false" tIns="0" lIns="0" bIns="0" rIns="0">
              <a:spAutoFit/>
            </a:bodyPr>
            <a:lstStyle/>
            <a:p>
              <a:pPr algn="ctr">
                <a:lnSpc>
                  <a:spcPts val="3120"/>
                </a:lnSpc>
              </a:pPr>
              <a:r>
                <a:rPr lang="en-US" sz="2400">
                  <a:solidFill>
                    <a:srgbClr val="000000"/>
                  </a:solidFill>
                  <a:latin typeface="Codec Pro"/>
                </a:rPr>
                <a:t>Dropping variables due to high multicollinearity:</a:t>
              </a:r>
            </a:p>
            <a:p>
              <a:pPr algn="ctr">
                <a:lnSpc>
                  <a:spcPts val="3120"/>
                </a:lnSpc>
              </a:pPr>
              <a:r>
                <a:rPr lang="en-US" sz="2400">
                  <a:solidFill>
                    <a:srgbClr val="000000"/>
                  </a:solidFill>
                  <a:latin typeface="Codec Pro"/>
                </a:rPr>
                <a:t> Alcohol, percentage.expenditure,</a:t>
              </a:r>
            </a:p>
            <a:p>
              <a:pPr algn="ctr">
                <a:lnSpc>
                  <a:spcPts val="3120"/>
                </a:lnSpc>
              </a:pPr>
              <a:r>
                <a:rPr lang="en-US" sz="2400">
                  <a:solidFill>
                    <a:srgbClr val="000000"/>
                  </a:solidFill>
                  <a:latin typeface="Codec Pro"/>
                </a:rPr>
                <a:t>schooling</a:t>
              </a:r>
            </a:p>
          </p:txBody>
        </p:sp>
        <p:sp>
          <p:nvSpPr>
            <p:cNvPr name="TextBox 8" id="8"/>
            <p:cNvSpPr txBox="true"/>
            <p:nvPr/>
          </p:nvSpPr>
          <p:spPr>
            <a:xfrm rot="0">
              <a:off x="0" y="-9525"/>
              <a:ext cx="10322127" cy="1025525"/>
            </a:xfrm>
            <a:prstGeom prst="rect">
              <a:avLst/>
            </a:prstGeom>
          </p:spPr>
          <p:txBody>
            <a:bodyPr anchor="t" rtlCol="false" tIns="0" lIns="0" bIns="0" rIns="0">
              <a:spAutoFit/>
            </a:bodyPr>
            <a:lstStyle/>
            <a:p>
              <a:pPr algn="ctr">
                <a:lnSpc>
                  <a:spcPts val="6000"/>
                </a:lnSpc>
              </a:pPr>
              <a:r>
                <a:rPr lang="en-US" sz="5000">
                  <a:solidFill>
                    <a:srgbClr val="000000"/>
                  </a:solidFill>
                  <a:latin typeface="Corben"/>
                </a:rPr>
                <a:t>Multicollinearity</a:t>
              </a:r>
            </a:p>
          </p:txBody>
        </p:sp>
      </p:grpSp>
      <p:grpSp>
        <p:nvGrpSpPr>
          <p:cNvPr name="Group 9" id="9"/>
          <p:cNvGrpSpPr/>
          <p:nvPr/>
        </p:nvGrpSpPr>
        <p:grpSpPr>
          <a:xfrm rot="0">
            <a:off x="962671" y="937969"/>
            <a:ext cx="6802025" cy="2829711"/>
            <a:chOff x="0" y="0"/>
            <a:chExt cx="9069367" cy="3772948"/>
          </a:xfrm>
        </p:grpSpPr>
        <p:sp>
          <p:nvSpPr>
            <p:cNvPr name="TextBox 10" id="10"/>
            <p:cNvSpPr txBox="true"/>
            <p:nvPr/>
          </p:nvSpPr>
          <p:spPr>
            <a:xfrm rot="0">
              <a:off x="0" y="2220429"/>
              <a:ext cx="9069367" cy="1552518"/>
            </a:xfrm>
            <a:prstGeom prst="rect">
              <a:avLst/>
            </a:prstGeom>
          </p:spPr>
          <p:txBody>
            <a:bodyPr anchor="t" rtlCol="false" tIns="0" lIns="0" bIns="0" rIns="0">
              <a:spAutoFit/>
            </a:bodyPr>
            <a:lstStyle/>
            <a:p>
              <a:pPr algn="ctr">
                <a:lnSpc>
                  <a:spcPts val="3046"/>
                </a:lnSpc>
              </a:pPr>
              <a:r>
                <a:rPr lang="en-US" sz="2343">
                  <a:solidFill>
                    <a:srgbClr val="000000"/>
                  </a:solidFill>
                  <a:latin typeface="Codec Pro"/>
                </a:rPr>
                <a:t>Population -&gt; Log(Population)</a:t>
              </a:r>
            </a:p>
            <a:p>
              <a:pPr algn="ctr">
                <a:lnSpc>
                  <a:spcPts val="3046"/>
                </a:lnSpc>
              </a:pPr>
              <a:r>
                <a:rPr lang="en-US" sz="2343">
                  <a:solidFill>
                    <a:srgbClr val="000000"/>
                  </a:solidFill>
                  <a:latin typeface="Codec Pro"/>
                </a:rPr>
                <a:t>Total Expenditure -&gt; Log(Total Expenditure )</a:t>
              </a:r>
            </a:p>
            <a:p>
              <a:pPr algn="ctr">
                <a:lnSpc>
                  <a:spcPts val="3046"/>
                </a:lnSpc>
              </a:pPr>
              <a:r>
                <a:rPr lang="en-US" sz="2343">
                  <a:solidFill>
                    <a:srgbClr val="000000"/>
                  </a:solidFill>
                  <a:latin typeface="Codec Pro"/>
                </a:rPr>
                <a:t>HIV.AIDS -&gt; Log(HIV.AIDS)</a:t>
              </a:r>
            </a:p>
          </p:txBody>
        </p:sp>
        <p:sp>
          <p:nvSpPr>
            <p:cNvPr name="TextBox 11" id="11"/>
            <p:cNvSpPr txBox="true"/>
            <p:nvPr/>
          </p:nvSpPr>
          <p:spPr>
            <a:xfrm rot="0">
              <a:off x="0" y="9525"/>
              <a:ext cx="9069367" cy="1974907"/>
            </a:xfrm>
            <a:prstGeom prst="rect">
              <a:avLst/>
            </a:prstGeom>
          </p:spPr>
          <p:txBody>
            <a:bodyPr anchor="t" rtlCol="false" tIns="0" lIns="0" bIns="0" rIns="0">
              <a:spAutoFit/>
            </a:bodyPr>
            <a:lstStyle/>
            <a:p>
              <a:pPr algn="ctr">
                <a:lnSpc>
                  <a:spcPts val="5859"/>
                </a:lnSpc>
              </a:pPr>
              <a:r>
                <a:rPr lang="en-US" sz="4882">
                  <a:solidFill>
                    <a:srgbClr val="000000"/>
                  </a:solidFill>
                  <a:latin typeface="Corben"/>
                </a:rPr>
                <a:t>Variable Transformation</a:t>
              </a:r>
            </a:p>
          </p:txBody>
        </p:sp>
      </p:grpSp>
      <p:sp>
        <p:nvSpPr>
          <p:cNvPr name="TextBox 12" id="12"/>
          <p:cNvSpPr txBox="true"/>
          <p:nvPr/>
        </p:nvSpPr>
        <p:spPr>
          <a:xfrm rot="0">
            <a:off x="8957820" y="2936896"/>
            <a:ext cx="1045815" cy="433705"/>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Arimo Bold"/>
              </a:rPr>
              <a:t>Before</a:t>
            </a:r>
          </a:p>
        </p:txBody>
      </p:sp>
      <p:sp>
        <p:nvSpPr>
          <p:cNvPr name="TextBox 13" id="13"/>
          <p:cNvSpPr txBox="true"/>
          <p:nvPr/>
        </p:nvSpPr>
        <p:spPr>
          <a:xfrm rot="0">
            <a:off x="14845113" y="3081429"/>
            <a:ext cx="770483" cy="433705"/>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Arimo Bold"/>
              </a:rPr>
              <a:t>After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668655"/>
            <a:ext cx="9804826" cy="6050978"/>
          </a:xfrm>
          <a:custGeom>
            <a:avLst/>
            <a:gdLst/>
            <a:ahLst/>
            <a:cxnLst/>
            <a:rect r="r" b="b" t="t" l="l"/>
            <a:pathLst>
              <a:path h="6050978" w="9804826">
                <a:moveTo>
                  <a:pt x="0" y="0"/>
                </a:moveTo>
                <a:lnTo>
                  <a:pt x="9804826" y="0"/>
                </a:lnTo>
                <a:lnTo>
                  <a:pt x="9804826" y="6050978"/>
                </a:lnTo>
                <a:lnTo>
                  <a:pt x="0" y="6050978"/>
                </a:lnTo>
                <a:lnTo>
                  <a:pt x="0" y="0"/>
                </a:lnTo>
                <a:close/>
              </a:path>
            </a:pathLst>
          </a:custGeom>
          <a:blipFill>
            <a:blip r:embed="rId2"/>
            <a:stretch>
              <a:fillRect l="0" t="0" r="0" b="0"/>
            </a:stretch>
          </a:blipFill>
        </p:spPr>
      </p:sp>
      <p:sp>
        <p:nvSpPr>
          <p:cNvPr name="Freeform 3" id="3"/>
          <p:cNvSpPr/>
          <p:nvPr/>
        </p:nvSpPr>
        <p:spPr>
          <a:xfrm flipH="false" flipV="false" rot="0">
            <a:off x="0" y="6719633"/>
            <a:ext cx="5638916" cy="3480017"/>
          </a:xfrm>
          <a:custGeom>
            <a:avLst/>
            <a:gdLst/>
            <a:ahLst/>
            <a:cxnLst/>
            <a:rect r="r" b="b" t="t" l="l"/>
            <a:pathLst>
              <a:path h="3480017" w="5638916">
                <a:moveTo>
                  <a:pt x="0" y="0"/>
                </a:moveTo>
                <a:lnTo>
                  <a:pt x="5638916" y="0"/>
                </a:lnTo>
                <a:lnTo>
                  <a:pt x="5638916" y="3480017"/>
                </a:lnTo>
                <a:lnTo>
                  <a:pt x="0" y="3480017"/>
                </a:lnTo>
                <a:lnTo>
                  <a:pt x="0" y="0"/>
                </a:lnTo>
                <a:close/>
              </a:path>
            </a:pathLst>
          </a:custGeom>
          <a:blipFill>
            <a:blip r:embed="rId3"/>
            <a:stretch>
              <a:fillRect l="0" t="0" r="0" b="0"/>
            </a:stretch>
          </a:blipFill>
        </p:spPr>
      </p:sp>
      <p:sp>
        <p:nvSpPr>
          <p:cNvPr name="Freeform 4" id="4"/>
          <p:cNvSpPr/>
          <p:nvPr/>
        </p:nvSpPr>
        <p:spPr>
          <a:xfrm flipH="false" flipV="false" rot="0">
            <a:off x="10112008" y="5116513"/>
            <a:ext cx="3969500" cy="2449749"/>
          </a:xfrm>
          <a:custGeom>
            <a:avLst/>
            <a:gdLst/>
            <a:ahLst/>
            <a:cxnLst/>
            <a:rect r="r" b="b" t="t" l="l"/>
            <a:pathLst>
              <a:path h="2449749" w="3969500">
                <a:moveTo>
                  <a:pt x="0" y="0"/>
                </a:moveTo>
                <a:lnTo>
                  <a:pt x="3969501" y="0"/>
                </a:lnTo>
                <a:lnTo>
                  <a:pt x="3969501" y="2449748"/>
                </a:lnTo>
                <a:lnTo>
                  <a:pt x="0" y="2449748"/>
                </a:lnTo>
                <a:lnTo>
                  <a:pt x="0" y="0"/>
                </a:lnTo>
                <a:close/>
              </a:path>
            </a:pathLst>
          </a:custGeom>
          <a:blipFill>
            <a:blip r:embed="rId4"/>
            <a:stretch>
              <a:fillRect l="0" t="0" r="0" b="0"/>
            </a:stretch>
          </a:blipFill>
        </p:spPr>
      </p:sp>
      <p:sp>
        <p:nvSpPr>
          <p:cNvPr name="Freeform 5" id="5"/>
          <p:cNvSpPr/>
          <p:nvPr/>
        </p:nvSpPr>
        <p:spPr>
          <a:xfrm flipH="false" flipV="false" rot="0">
            <a:off x="14230854" y="5143500"/>
            <a:ext cx="3697746" cy="2282038"/>
          </a:xfrm>
          <a:custGeom>
            <a:avLst/>
            <a:gdLst/>
            <a:ahLst/>
            <a:cxnLst/>
            <a:rect r="r" b="b" t="t" l="l"/>
            <a:pathLst>
              <a:path h="2282038" w="3697746">
                <a:moveTo>
                  <a:pt x="0" y="0"/>
                </a:moveTo>
                <a:lnTo>
                  <a:pt x="3697746" y="0"/>
                </a:lnTo>
                <a:lnTo>
                  <a:pt x="3697746" y="2282038"/>
                </a:lnTo>
                <a:lnTo>
                  <a:pt x="0" y="2282038"/>
                </a:lnTo>
                <a:lnTo>
                  <a:pt x="0" y="0"/>
                </a:lnTo>
                <a:close/>
              </a:path>
            </a:pathLst>
          </a:custGeom>
          <a:blipFill>
            <a:blip r:embed="rId5"/>
            <a:stretch>
              <a:fillRect l="0" t="0" r="0" b="0"/>
            </a:stretch>
          </a:blipFill>
        </p:spPr>
      </p:sp>
      <p:sp>
        <p:nvSpPr>
          <p:cNvPr name="Freeform 6" id="6"/>
          <p:cNvSpPr/>
          <p:nvPr/>
        </p:nvSpPr>
        <p:spPr>
          <a:xfrm flipH="false" flipV="false" rot="0">
            <a:off x="9997354" y="0"/>
            <a:ext cx="4297935" cy="2652440"/>
          </a:xfrm>
          <a:custGeom>
            <a:avLst/>
            <a:gdLst/>
            <a:ahLst/>
            <a:cxnLst/>
            <a:rect r="r" b="b" t="t" l="l"/>
            <a:pathLst>
              <a:path h="2652440" w="4297935">
                <a:moveTo>
                  <a:pt x="0" y="0"/>
                </a:moveTo>
                <a:lnTo>
                  <a:pt x="4297935" y="0"/>
                </a:lnTo>
                <a:lnTo>
                  <a:pt x="4297935" y="2652440"/>
                </a:lnTo>
                <a:lnTo>
                  <a:pt x="0" y="2652440"/>
                </a:lnTo>
                <a:lnTo>
                  <a:pt x="0" y="0"/>
                </a:lnTo>
                <a:close/>
              </a:path>
            </a:pathLst>
          </a:custGeom>
          <a:blipFill>
            <a:blip r:embed="rId6"/>
            <a:stretch>
              <a:fillRect l="0" t="0" r="0" b="0"/>
            </a:stretch>
          </a:blipFill>
        </p:spPr>
      </p:sp>
      <p:sp>
        <p:nvSpPr>
          <p:cNvPr name="Freeform 7" id="7"/>
          <p:cNvSpPr/>
          <p:nvPr/>
        </p:nvSpPr>
        <p:spPr>
          <a:xfrm flipH="false" flipV="false" rot="0">
            <a:off x="14139767" y="48482"/>
            <a:ext cx="4148233" cy="2560052"/>
          </a:xfrm>
          <a:custGeom>
            <a:avLst/>
            <a:gdLst/>
            <a:ahLst/>
            <a:cxnLst/>
            <a:rect r="r" b="b" t="t" l="l"/>
            <a:pathLst>
              <a:path h="2560052" w="4148233">
                <a:moveTo>
                  <a:pt x="0" y="0"/>
                </a:moveTo>
                <a:lnTo>
                  <a:pt x="4148233" y="0"/>
                </a:lnTo>
                <a:lnTo>
                  <a:pt x="4148233" y="2560052"/>
                </a:lnTo>
                <a:lnTo>
                  <a:pt x="0" y="2560052"/>
                </a:lnTo>
                <a:lnTo>
                  <a:pt x="0" y="0"/>
                </a:lnTo>
                <a:close/>
              </a:path>
            </a:pathLst>
          </a:custGeom>
          <a:blipFill>
            <a:blip r:embed="rId7"/>
            <a:stretch>
              <a:fillRect l="0" t="0" r="0" b="0"/>
            </a:stretch>
          </a:blipFill>
        </p:spPr>
      </p:sp>
      <p:sp>
        <p:nvSpPr>
          <p:cNvPr name="Freeform 8" id="8"/>
          <p:cNvSpPr/>
          <p:nvPr/>
        </p:nvSpPr>
        <p:spPr>
          <a:xfrm flipH="false" flipV="false" rot="0">
            <a:off x="10053750" y="2652440"/>
            <a:ext cx="4086017" cy="2521656"/>
          </a:xfrm>
          <a:custGeom>
            <a:avLst/>
            <a:gdLst/>
            <a:ahLst/>
            <a:cxnLst/>
            <a:rect r="r" b="b" t="t" l="l"/>
            <a:pathLst>
              <a:path h="2521656" w="4086017">
                <a:moveTo>
                  <a:pt x="0" y="0"/>
                </a:moveTo>
                <a:lnTo>
                  <a:pt x="4086017" y="0"/>
                </a:lnTo>
                <a:lnTo>
                  <a:pt x="4086017" y="2521656"/>
                </a:lnTo>
                <a:lnTo>
                  <a:pt x="0" y="2521656"/>
                </a:lnTo>
                <a:lnTo>
                  <a:pt x="0" y="0"/>
                </a:lnTo>
                <a:close/>
              </a:path>
            </a:pathLst>
          </a:custGeom>
          <a:blipFill>
            <a:blip r:embed="rId8"/>
            <a:stretch>
              <a:fillRect l="0" t="0" r="0" b="0"/>
            </a:stretch>
          </a:blipFill>
        </p:spPr>
      </p:sp>
      <p:sp>
        <p:nvSpPr>
          <p:cNvPr name="Freeform 9" id="9"/>
          <p:cNvSpPr/>
          <p:nvPr/>
        </p:nvSpPr>
        <p:spPr>
          <a:xfrm flipH="false" flipV="false" rot="0">
            <a:off x="14217528" y="2652440"/>
            <a:ext cx="3992711" cy="2464073"/>
          </a:xfrm>
          <a:custGeom>
            <a:avLst/>
            <a:gdLst/>
            <a:ahLst/>
            <a:cxnLst/>
            <a:rect r="r" b="b" t="t" l="l"/>
            <a:pathLst>
              <a:path h="2464073" w="3992711">
                <a:moveTo>
                  <a:pt x="0" y="0"/>
                </a:moveTo>
                <a:lnTo>
                  <a:pt x="3992711" y="0"/>
                </a:lnTo>
                <a:lnTo>
                  <a:pt x="3992711" y="2464073"/>
                </a:lnTo>
                <a:lnTo>
                  <a:pt x="0" y="2464073"/>
                </a:lnTo>
                <a:lnTo>
                  <a:pt x="0" y="0"/>
                </a:lnTo>
                <a:close/>
              </a:path>
            </a:pathLst>
          </a:custGeom>
          <a:blipFill>
            <a:blip r:embed="rId9"/>
            <a:stretch>
              <a:fillRect l="0" t="0" r="0" b="0"/>
            </a:stretch>
          </a:blipFill>
        </p:spPr>
      </p:sp>
      <p:sp>
        <p:nvSpPr>
          <p:cNvPr name="Freeform 10" id="10"/>
          <p:cNvSpPr/>
          <p:nvPr/>
        </p:nvSpPr>
        <p:spPr>
          <a:xfrm flipH="false" flipV="false" rot="0">
            <a:off x="10112008" y="7658879"/>
            <a:ext cx="3969353" cy="2449658"/>
          </a:xfrm>
          <a:custGeom>
            <a:avLst/>
            <a:gdLst/>
            <a:ahLst/>
            <a:cxnLst/>
            <a:rect r="r" b="b" t="t" l="l"/>
            <a:pathLst>
              <a:path h="2449658" w="3969353">
                <a:moveTo>
                  <a:pt x="0" y="0"/>
                </a:moveTo>
                <a:lnTo>
                  <a:pt x="3969353" y="0"/>
                </a:lnTo>
                <a:lnTo>
                  <a:pt x="3969353" y="2449658"/>
                </a:lnTo>
                <a:lnTo>
                  <a:pt x="0" y="2449658"/>
                </a:lnTo>
                <a:lnTo>
                  <a:pt x="0" y="0"/>
                </a:lnTo>
                <a:close/>
              </a:path>
            </a:pathLst>
          </a:custGeom>
          <a:blipFill>
            <a:blip r:embed="rId10"/>
            <a:stretch>
              <a:fillRect l="0" t="0" r="0" b="0"/>
            </a:stretch>
          </a:blipFill>
        </p:spPr>
      </p:sp>
      <p:sp>
        <p:nvSpPr>
          <p:cNvPr name="Freeform 11" id="11"/>
          <p:cNvSpPr/>
          <p:nvPr/>
        </p:nvSpPr>
        <p:spPr>
          <a:xfrm flipH="false" flipV="false" rot="0">
            <a:off x="14295289" y="7703873"/>
            <a:ext cx="3823542" cy="2359671"/>
          </a:xfrm>
          <a:custGeom>
            <a:avLst/>
            <a:gdLst/>
            <a:ahLst/>
            <a:cxnLst/>
            <a:rect r="r" b="b" t="t" l="l"/>
            <a:pathLst>
              <a:path h="2359671" w="3823542">
                <a:moveTo>
                  <a:pt x="0" y="0"/>
                </a:moveTo>
                <a:lnTo>
                  <a:pt x="3823542" y="0"/>
                </a:lnTo>
                <a:lnTo>
                  <a:pt x="3823542" y="2359671"/>
                </a:lnTo>
                <a:lnTo>
                  <a:pt x="0" y="2359671"/>
                </a:lnTo>
                <a:lnTo>
                  <a:pt x="0" y="0"/>
                </a:lnTo>
                <a:close/>
              </a:path>
            </a:pathLst>
          </a:custGeom>
          <a:blipFill>
            <a:blip r:embed="rId11"/>
            <a:stretch>
              <a:fillRect l="0" t="0" r="0" b="0"/>
            </a:stretch>
          </a:blipFill>
        </p:spPr>
      </p:sp>
      <p:sp>
        <p:nvSpPr>
          <p:cNvPr name="TextBox 12" id="12"/>
          <p:cNvSpPr txBox="true"/>
          <p:nvPr/>
        </p:nvSpPr>
        <p:spPr>
          <a:xfrm rot="0">
            <a:off x="1028700" y="601980"/>
            <a:ext cx="1360884"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Paris plot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416383" y="4156425"/>
            <a:ext cx="10218895" cy="5984711"/>
          </a:xfrm>
          <a:custGeom>
            <a:avLst/>
            <a:gdLst/>
            <a:ahLst/>
            <a:cxnLst/>
            <a:rect r="r" b="b" t="t" l="l"/>
            <a:pathLst>
              <a:path h="5984711" w="10218895">
                <a:moveTo>
                  <a:pt x="0" y="0"/>
                </a:moveTo>
                <a:lnTo>
                  <a:pt x="10218894" y="0"/>
                </a:lnTo>
                <a:lnTo>
                  <a:pt x="10218894" y="5984712"/>
                </a:lnTo>
                <a:lnTo>
                  <a:pt x="0" y="5984712"/>
                </a:lnTo>
                <a:lnTo>
                  <a:pt x="0" y="0"/>
                </a:lnTo>
                <a:close/>
              </a:path>
            </a:pathLst>
          </a:custGeom>
          <a:blipFill>
            <a:blip r:embed="rId3"/>
            <a:stretch>
              <a:fillRect l="0" t="0" r="0" b="0"/>
            </a:stretch>
          </a:blipFill>
        </p:spPr>
      </p:sp>
      <p:sp>
        <p:nvSpPr>
          <p:cNvPr name="Freeform 3" id="3"/>
          <p:cNvSpPr/>
          <p:nvPr/>
        </p:nvSpPr>
        <p:spPr>
          <a:xfrm flipH="false" flipV="false" rot="0">
            <a:off x="10860358" y="4245340"/>
            <a:ext cx="7427642" cy="898160"/>
          </a:xfrm>
          <a:custGeom>
            <a:avLst/>
            <a:gdLst/>
            <a:ahLst/>
            <a:cxnLst/>
            <a:rect r="r" b="b" t="t" l="l"/>
            <a:pathLst>
              <a:path h="898160" w="7427642">
                <a:moveTo>
                  <a:pt x="0" y="0"/>
                </a:moveTo>
                <a:lnTo>
                  <a:pt x="7427642" y="0"/>
                </a:lnTo>
                <a:lnTo>
                  <a:pt x="7427642" y="898160"/>
                </a:lnTo>
                <a:lnTo>
                  <a:pt x="0" y="898160"/>
                </a:lnTo>
                <a:lnTo>
                  <a:pt x="0" y="0"/>
                </a:lnTo>
                <a:close/>
              </a:path>
            </a:pathLst>
          </a:custGeom>
          <a:blipFill>
            <a:blip r:embed="rId4"/>
            <a:stretch>
              <a:fillRect l="0" t="0" r="0" b="0"/>
            </a:stretch>
          </a:blipFill>
        </p:spPr>
      </p:sp>
      <p:grpSp>
        <p:nvGrpSpPr>
          <p:cNvPr name="Group 4" id="4"/>
          <p:cNvGrpSpPr/>
          <p:nvPr/>
        </p:nvGrpSpPr>
        <p:grpSpPr>
          <a:xfrm rot="0">
            <a:off x="416383" y="367882"/>
            <a:ext cx="15371502" cy="2113668"/>
            <a:chOff x="0" y="0"/>
            <a:chExt cx="20495335" cy="2818224"/>
          </a:xfrm>
        </p:grpSpPr>
        <p:sp>
          <p:nvSpPr>
            <p:cNvPr name="TextBox 5" id="5"/>
            <p:cNvSpPr txBox="true"/>
            <p:nvPr/>
          </p:nvSpPr>
          <p:spPr>
            <a:xfrm rot="0">
              <a:off x="0" y="0"/>
              <a:ext cx="20495335"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Starting model </a:t>
              </a:r>
            </a:p>
          </p:txBody>
        </p:sp>
        <p:sp>
          <p:nvSpPr>
            <p:cNvPr name="TextBox 6" id="6"/>
            <p:cNvSpPr txBox="true"/>
            <p:nvPr/>
          </p:nvSpPr>
          <p:spPr>
            <a:xfrm rot="0">
              <a:off x="0" y="2271489"/>
              <a:ext cx="19630950" cy="546735"/>
            </a:xfrm>
            <a:prstGeom prst="rect">
              <a:avLst/>
            </a:prstGeom>
          </p:spPr>
          <p:txBody>
            <a:bodyPr anchor="t" rtlCol="false" tIns="0" lIns="0" bIns="0" rIns="0">
              <a:spAutoFit/>
            </a:bodyPr>
            <a:lstStyle/>
            <a:p>
              <a:pPr>
                <a:lnSpc>
                  <a:spcPts val="3120"/>
                </a:lnSpc>
              </a:pPr>
            </a:p>
          </p:txBody>
        </p:sp>
      </p:grpSp>
      <p:sp>
        <p:nvSpPr>
          <p:cNvPr name="TextBox 7" id="7"/>
          <p:cNvSpPr txBox="true"/>
          <p:nvPr/>
        </p:nvSpPr>
        <p:spPr>
          <a:xfrm rot="0">
            <a:off x="1028700" y="2246511"/>
            <a:ext cx="16230600" cy="120777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fullmodel_factor=lm(Life.expectancy~factor(year_category)+factor(Continent)+Adult.Mortality+infant.deaths+Hepatitis.B+Measles+BMI+Polio+log(Total.expenditure)+Diphtheria+log(HIV.AIDS)+GDP+log(Population)+thinness..1.19.years+Income.composition.of.resources+factor(Alcohol_index), data=Life.expectancy)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10800000">
            <a:off x="4866507" y="2370459"/>
            <a:ext cx="3837807" cy="1991687"/>
            <a:chOff x="0" y="0"/>
            <a:chExt cx="2354580" cy="1221944"/>
          </a:xfrm>
        </p:grpSpPr>
        <p:sp>
          <p:nvSpPr>
            <p:cNvPr name="Freeform 3" id="3"/>
            <p:cNvSpPr/>
            <p:nvPr/>
          </p:nvSpPr>
          <p:spPr>
            <a:xfrm flipH="false" flipV="false" rot="0">
              <a:off x="0" y="0"/>
              <a:ext cx="2353310" cy="1221944"/>
            </a:xfrm>
            <a:custGeom>
              <a:avLst/>
              <a:gdLst/>
              <a:ahLst/>
              <a:cxnLst/>
              <a:rect r="r" b="b" t="t" l="l"/>
              <a:pathLst>
                <a:path h="1221944" w="2353310">
                  <a:moveTo>
                    <a:pt x="784860" y="1154634"/>
                  </a:moveTo>
                  <a:cubicBezTo>
                    <a:pt x="905510" y="1195274"/>
                    <a:pt x="1042670" y="1221944"/>
                    <a:pt x="1177290" y="1221944"/>
                  </a:cubicBezTo>
                  <a:cubicBezTo>
                    <a:pt x="1311910" y="1221944"/>
                    <a:pt x="1441450" y="1199084"/>
                    <a:pt x="1560830" y="1158444"/>
                  </a:cubicBezTo>
                  <a:cubicBezTo>
                    <a:pt x="1563370" y="1157174"/>
                    <a:pt x="1565910" y="1157174"/>
                    <a:pt x="1568450" y="1155904"/>
                  </a:cubicBezTo>
                  <a:cubicBezTo>
                    <a:pt x="2016760" y="993344"/>
                    <a:pt x="2346960" y="564084"/>
                    <a:pt x="2353310" y="67502"/>
                  </a:cubicBezTo>
                  <a:lnTo>
                    <a:pt x="2353310" y="0"/>
                  </a:lnTo>
                  <a:lnTo>
                    <a:pt x="0" y="0"/>
                  </a:lnTo>
                  <a:lnTo>
                    <a:pt x="0" y="67499"/>
                  </a:lnTo>
                  <a:cubicBezTo>
                    <a:pt x="6350" y="566624"/>
                    <a:pt x="331470" y="995884"/>
                    <a:pt x="784860" y="1154634"/>
                  </a:cubicBezTo>
                  <a:close/>
                </a:path>
              </a:pathLst>
            </a:custGeom>
            <a:solidFill>
              <a:srgbClr val="BADBF3"/>
            </a:solidFill>
          </p:spPr>
        </p:sp>
      </p:grpSp>
      <p:grpSp>
        <p:nvGrpSpPr>
          <p:cNvPr name="Group 4" id="4"/>
          <p:cNvGrpSpPr/>
          <p:nvPr/>
        </p:nvGrpSpPr>
        <p:grpSpPr>
          <a:xfrm rot="-10800000">
            <a:off x="1028700" y="2377002"/>
            <a:ext cx="3837807" cy="1985144"/>
            <a:chOff x="0" y="0"/>
            <a:chExt cx="2354580" cy="1217930"/>
          </a:xfrm>
        </p:grpSpPr>
        <p:sp>
          <p:nvSpPr>
            <p:cNvPr name="Freeform 5" id="5"/>
            <p:cNvSpPr/>
            <p:nvPr/>
          </p:nvSpPr>
          <p:spPr>
            <a:xfrm flipH="false" flipV="false" rot="0">
              <a:off x="0" y="0"/>
              <a:ext cx="2353310" cy="1217930"/>
            </a:xfrm>
            <a:custGeom>
              <a:avLst/>
              <a:gdLst/>
              <a:ahLst/>
              <a:cxnLst/>
              <a:rect r="r" b="b" t="t" l="l"/>
              <a:pathLst>
                <a:path h="1217930" w="2353310">
                  <a:moveTo>
                    <a:pt x="784860" y="1150620"/>
                  </a:moveTo>
                  <a:cubicBezTo>
                    <a:pt x="905510" y="1191260"/>
                    <a:pt x="1042670" y="1217930"/>
                    <a:pt x="1177290" y="1217930"/>
                  </a:cubicBezTo>
                  <a:cubicBezTo>
                    <a:pt x="1311910" y="1217930"/>
                    <a:pt x="1441450" y="1195070"/>
                    <a:pt x="1560830" y="1154430"/>
                  </a:cubicBezTo>
                  <a:cubicBezTo>
                    <a:pt x="1563370" y="1153160"/>
                    <a:pt x="1565910" y="1153160"/>
                    <a:pt x="1568450" y="1151890"/>
                  </a:cubicBezTo>
                  <a:cubicBezTo>
                    <a:pt x="2016760" y="989330"/>
                    <a:pt x="2346960" y="560070"/>
                    <a:pt x="2353310" y="63500"/>
                  </a:cubicBezTo>
                  <a:lnTo>
                    <a:pt x="2353310" y="0"/>
                  </a:lnTo>
                  <a:lnTo>
                    <a:pt x="0" y="0"/>
                  </a:lnTo>
                  <a:lnTo>
                    <a:pt x="0" y="63500"/>
                  </a:lnTo>
                  <a:cubicBezTo>
                    <a:pt x="6350" y="562610"/>
                    <a:pt x="331470" y="991870"/>
                    <a:pt x="784860" y="1150620"/>
                  </a:cubicBezTo>
                  <a:close/>
                </a:path>
              </a:pathLst>
            </a:custGeom>
            <a:solidFill>
              <a:srgbClr val="BADBF3"/>
            </a:solidFill>
          </p:spPr>
        </p:sp>
      </p:grpSp>
      <p:grpSp>
        <p:nvGrpSpPr>
          <p:cNvPr name="Group 6" id="6"/>
          <p:cNvGrpSpPr/>
          <p:nvPr/>
        </p:nvGrpSpPr>
        <p:grpSpPr>
          <a:xfrm rot="-10800000">
            <a:off x="9842100" y="2370459"/>
            <a:ext cx="3837807" cy="1985144"/>
            <a:chOff x="0" y="0"/>
            <a:chExt cx="2354580" cy="1217930"/>
          </a:xfrm>
        </p:grpSpPr>
        <p:sp>
          <p:nvSpPr>
            <p:cNvPr name="Freeform 7" id="7"/>
            <p:cNvSpPr/>
            <p:nvPr/>
          </p:nvSpPr>
          <p:spPr>
            <a:xfrm flipH="false" flipV="false" rot="0">
              <a:off x="0" y="0"/>
              <a:ext cx="2353310" cy="1217930"/>
            </a:xfrm>
            <a:custGeom>
              <a:avLst/>
              <a:gdLst/>
              <a:ahLst/>
              <a:cxnLst/>
              <a:rect r="r" b="b" t="t" l="l"/>
              <a:pathLst>
                <a:path h="1217930" w="2353310">
                  <a:moveTo>
                    <a:pt x="784860" y="1150620"/>
                  </a:moveTo>
                  <a:cubicBezTo>
                    <a:pt x="905510" y="1191260"/>
                    <a:pt x="1042670" y="1217930"/>
                    <a:pt x="1177290" y="1217930"/>
                  </a:cubicBezTo>
                  <a:cubicBezTo>
                    <a:pt x="1311910" y="1217930"/>
                    <a:pt x="1441450" y="1195070"/>
                    <a:pt x="1560830" y="1154430"/>
                  </a:cubicBezTo>
                  <a:cubicBezTo>
                    <a:pt x="1563370" y="1153160"/>
                    <a:pt x="1565910" y="1153160"/>
                    <a:pt x="1568450" y="1151890"/>
                  </a:cubicBezTo>
                  <a:cubicBezTo>
                    <a:pt x="2016760" y="989330"/>
                    <a:pt x="2346960" y="560070"/>
                    <a:pt x="2353310" y="63500"/>
                  </a:cubicBezTo>
                  <a:lnTo>
                    <a:pt x="2353310" y="0"/>
                  </a:lnTo>
                  <a:lnTo>
                    <a:pt x="0" y="0"/>
                  </a:lnTo>
                  <a:lnTo>
                    <a:pt x="0" y="63500"/>
                  </a:lnTo>
                  <a:cubicBezTo>
                    <a:pt x="6350" y="562610"/>
                    <a:pt x="331470" y="991870"/>
                    <a:pt x="784860" y="1150620"/>
                  </a:cubicBezTo>
                  <a:close/>
                </a:path>
              </a:pathLst>
            </a:custGeom>
            <a:solidFill>
              <a:srgbClr val="BADBF3"/>
            </a:solidFill>
          </p:spPr>
        </p:sp>
      </p:grpSp>
      <p:grpSp>
        <p:nvGrpSpPr>
          <p:cNvPr name="Group 8" id="8"/>
          <p:cNvGrpSpPr/>
          <p:nvPr/>
        </p:nvGrpSpPr>
        <p:grpSpPr>
          <a:xfrm rot="0">
            <a:off x="2193838" y="256791"/>
            <a:ext cx="15371502" cy="2113668"/>
            <a:chOff x="0" y="0"/>
            <a:chExt cx="20495335" cy="2818224"/>
          </a:xfrm>
        </p:grpSpPr>
        <p:sp>
          <p:nvSpPr>
            <p:cNvPr name="TextBox 9" id="9"/>
            <p:cNvSpPr txBox="true"/>
            <p:nvPr/>
          </p:nvSpPr>
          <p:spPr>
            <a:xfrm rot="0">
              <a:off x="0" y="0"/>
              <a:ext cx="20495335"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Model Selection Procedure</a:t>
              </a:r>
            </a:p>
          </p:txBody>
        </p:sp>
        <p:sp>
          <p:nvSpPr>
            <p:cNvPr name="TextBox 10" id="10"/>
            <p:cNvSpPr txBox="true"/>
            <p:nvPr/>
          </p:nvSpPr>
          <p:spPr>
            <a:xfrm rot="0">
              <a:off x="0" y="2271489"/>
              <a:ext cx="19630950" cy="546735"/>
            </a:xfrm>
            <a:prstGeom prst="rect">
              <a:avLst/>
            </a:prstGeom>
          </p:spPr>
          <p:txBody>
            <a:bodyPr anchor="t" rtlCol="false" tIns="0" lIns="0" bIns="0" rIns="0">
              <a:spAutoFit/>
            </a:bodyPr>
            <a:lstStyle/>
            <a:p>
              <a:pPr>
                <a:lnSpc>
                  <a:spcPts val="3120"/>
                </a:lnSpc>
              </a:pPr>
            </a:p>
          </p:txBody>
        </p:sp>
      </p:grpSp>
      <p:sp>
        <p:nvSpPr>
          <p:cNvPr name="TextBox 11" id="11"/>
          <p:cNvSpPr txBox="true"/>
          <p:nvPr/>
        </p:nvSpPr>
        <p:spPr>
          <a:xfrm rot="0">
            <a:off x="3268163" y="3796011"/>
            <a:ext cx="10011945" cy="426720"/>
          </a:xfrm>
          <a:prstGeom prst="rect">
            <a:avLst/>
          </a:prstGeom>
        </p:spPr>
        <p:txBody>
          <a:bodyPr anchor="t" rtlCol="false" tIns="0" lIns="0" bIns="0" rIns="0">
            <a:spAutoFit/>
          </a:bodyPr>
          <a:lstStyle/>
          <a:p>
            <a:pPr>
              <a:lnSpc>
                <a:spcPts val="3120"/>
              </a:lnSpc>
            </a:pPr>
          </a:p>
        </p:txBody>
      </p:sp>
      <p:sp>
        <p:nvSpPr>
          <p:cNvPr name="TextBox 12" id="12"/>
          <p:cNvSpPr txBox="true"/>
          <p:nvPr/>
        </p:nvSpPr>
        <p:spPr>
          <a:xfrm rot="0">
            <a:off x="5064649" y="4063949"/>
            <a:ext cx="10011945" cy="426720"/>
          </a:xfrm>
          <a:prstGeom prst="rect">
            <a:avLst/>
          </a:prstGeom>
        </p:spPr>
        <p:txBody>
          <a:bodyPr anchor="t" rtlCol="false" tIns="0" lIns="0" bIns="0" rIns="0">
            <a:spAutoFit/>
          </a:bodyPr>
          <a:lstStyle/>
          <a:p>
            <a:pPr>
              <a:lnSpc>
                <a:spcPts val="3120"/>
              </a:lnSpc>
            </a:pPr>
          </a:p>
        </p:txBody>
      </p:sp>
      <p:grpSp>
        <p:nvGrpSpPr>
          <p:cNvPr name="Group 13" id="13"/>
          <p:cNvGrpSpPr/>
          <p:nvPr/>
        </p:nvGrpSpPr>
        <p:grpSpPr>
          <a:xfrm rot="-10800000">
            <a:off x="13727532" y="2380599"/>
            <a:ext cx="3837807" cy="1985144"/>
            <a:chOff x="0" y="0"/>
            <a:chExt cx="2354580" cy="1217930"/>
          </a:xfrm>
        </p:grpSpPr>
        <p:sp>
          <p:nvSpPr>
            <p:cNvPr name="Freeform 14" id="14"/>
            <p:cNvSpPr/>
            <p:nvPr/>
          </p:nvSpPr>
          <p:spPr>
            <a:xfrm flipH="false" flipV="false" rot="0">
              <a:off x="0" y="0"/>
              <a:ext cx="2353310" cy="1217930"/>
            </a:xfrm>
            <a:custGeom>
              <a:avLst/>
              <a:gdLst/>
              <a:ahLst/>
              <a:cxnLst/>
              <a:rect r="r" b="b" t="t" l="l"/>
              <a:pathLst>
                <a:path h="1217930" w="2353310">
                  <a:moveTo>
                    <a:pt x="784860" y="1150620"/>
                  </a:moveTo>
                  <a:cubicBezTo>
                    <a:pt x="905510" y="1191260"/>
                    <a:pt x="1042670" y="1217930"/>
                    <a:pt x="1177290" y="1217930"/>
                  </a:cubicBezTo>
                  <a:cubicBezTo>
                    <a:pt x="1311910" y="1217930"/>
                    <a:pt x="1441450" y="1195070"/>
                    <a:pt x="1560830" y="1154430"/>
                  </a:cubicBezTo>
                  <a:cubicBezTo>
                    <a:pt x="1563370" y="1153160"/>
                    <a:pt x="1565910" y="1153160"/>
                    <a:pt x="1568450" y="1151890"/>
                  </a:cubicBezTo>
                  <a:cubicBezTo>
                    <a:pt x="2016760" y="989330"/>
                    <a:pt x="2346960" y="560070"/>
                    <a:pt x="2353310" y="63500"/>
                  </a:cubicBezTo>
                  <a:lnTo>
                    <a:pt x="2353310" y="0"/>
                  </a:lnTo>
                  <a:lnTo>
                    <a:pt x="0" y="0"/>
                  </a:lnTo>
                  <a:lnTo>
                    <a:pt x="0" y="63500"/>
                  </a:lnTo>
                  <a:cubicBezTo>
                    <a:pt x="6350" y="562610"/>
                    <a:pt x="331470" y="991870"/>
                    <a:pt x="784860" y="1150620"/>
                  </a:cubicBezTo>
                  <a:close/>
                </a:path>
              </a:pathLst>
            </a:custGeom>
            <a:solidFill>
              <a:srgbClr val="BADBF3"/>
            </a:solidFill>
          </p:spPr>
        </p:sp>
      </p:grpSp>
      <p:sp>
        <p:nvSpPr>
          <p:cNvPr name="Freeform 15" id="15"/>
          <p:cNvSpPr/>
          <p:nvPr/>
        </p:nvSpPr>
        <p:spPr>
          <a:xfrm flipH="false" flipV="false" rot="0">
            <a:off x="8752303" y="4365743"/>
            <a:ext cx="956334" cy="1054076"/>
          </a:xfrm>
          <a:custGeom>
            <a:avLst/>
            <a:gdLst/>
            <a:ahLst/>
            <a:cxnLst/>
            <a:rect r="r" b="b" t="t" l="l"/>
            <a:pathLst>
              <a:path h="1054076" w="956334">
                <a:moveTo>
                  <a:pt x="0" y="0"/>
                </a:moveTo>
                <a:lnTo>
                  <a:pt x="956334" y="0"/>
                </a:lnTo>
                <a:lnTo>
                  <a:pt x="956334" y="1054076"/>
                </a:lnTo>
                <a:lnTo>
                  <a:pt x="0" y="1054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028700" y="3443268"/>
            <a:ext cx="3837807"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Individual T</a:t>
            </a:r>
          </a:p>
        </p:txBody>
      </p:sp>
      <p:sp>
        <p:nvSpPr>
          <p:cNvPr name="TextBox 17" id="17"/>
          <p:cNvSpPr txBox="true"/>
          <p:nvPr/>
        </p:nvSpPr>
        <p:spPr>
          <a:xfrm rot="0">
            <a:off x="4866507" y="3520103"/>
            <a:ext cx="3837807"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Stepwise</a:t>
            </a:r>
          </a:p>
        </p:txBody>
      </p:sp>
      <p:sp>
        <p:nvSpPr>
          <p:cNvPr name="TextBox 18" id="18"/>
          <p:cNvSpPr txBox="true"/>
          <p:nvPr/>
        </p:nvSpPr>
        <p:spPr>
          <a:xfrm rot="0">
            <a:off x="9592420" y="3210005"/>
            <a:ext cx="4087487" cy="1313118"/>
          </a:xfrm>
          <a:prstGeom prst="rect">
            <a:avLst/>
          </a:prstGeom>
        </p:spPr>
        <p:txBody>
          <a:bodyPr anchor="t" rtlCol="false" tIns="0" lIns="0" bIns="0" rIns="0">
            <a:spAutoFit/>
          </a:bodyPr>
          <a:lstStyle/>
          <a:p>
            <a:pPr algn="ctr">
              <a:lnSpc>
                <a:spcPts val="3488"/>
              </a:lnSpc>
            </a:pPr>
            <a:r>
              <a:rPr lang="en-US" sz="2491">
                <a:solidFill>
                  <a:srgbClr val="000000"/>
                </a:solidFill>
                <a:latin typeface="Arimo"/>
              </a:rPr>
              <a:t>Bayesian Information Criterion (BIC)</a:t>
            </a:r>
          </a:p>
          <a:p>
            <a:pPr algn="ctr">
              <a:lnSpc>
                <a:spcPts val="3488"/>
              </a:lnSpc>
            </a:pPr>
          </a:p>
        </p:txBody>
      </p:sp>
      <p:sp>
        <p:nvSpPr>
          <p:cNvPr name="TextBox 19" id="19"/>
          <p:cNvSpPr txBox="true"/>
          <p:nvPr/>
        </p:nvSpPr>
        <p:spPr>
          <a:xfrm rot="0">
            <a:off x="13679907" y="3210005"/>
            <a:ext cx="4087487" cy="1313118"/>
          </a:xfrm>
          <a:prstGeom prst="rect">
            <a:avLst/>
          </a:prstGeom>
        </p:spPr>
        <p:txBody>
          <a:bodyPr anchor="t" rtlCol="false" tIns="0" lIns="0" bIns="0" rIns="0">
            <a:spAutoFit/>
          </a:bodyPr>
          <a:lstStyle/>
          <a:p>
            <a:pPr algn="ctr">
              <a:lnSpc>
                <a:spcPts val="3488"/>
              </a:lnSpc>
            </a:pPr>
            <a:r>
              <a:rPr lang="en-US" sz="2491">
                <a:solidFill>
                  <a:srgbClr val="000000"/>
                </a:solidFill>
                <a:latin typeface="Arimo"/>
              </a:rPr>
              <a:t>Bayesian Information Criterion (BIC)</a:t>
            </a:r>
          </a:p>
          <a:p>
            <a:pPr algn="ctr">
              <a:lnSpc>
                <a:spcPts val="3488"/>
              </a:lnSpc>
            </a:pPr>
          </a:p>
        </p:txBody>
      </p:sp>
      <p:grpSp>
        <p:nvGrpSpPr>
          <p:cNvPr name="Group 20" id="20"/>
          <p:cNvGrpSpPr/>
          <p:nvPr/>
        </p:nvGrpSpPr>
        <p:grpSpPr>
          <a:xfrm rot="-10800000">
            <a:off x="7354303" y="5419819"/>
            <a:ext cx="3837807" cy="1985144"/>
            <a:chOff x="0" y="0"/>
            <a:chExt cx="2354580" cy="1217930"/>
          </a:xfrm>
        </p:grpSpPr>
        <p:sp>
          <p:nvSpPr>
            <p:cNvPr name="Freeform 21" id="21"/>
            <p:cNvSpPr/>
            <p:nvPr/>
          </p:nvSpPr>
          <p:spPr>
            <a:xfrm flipH="false" flipV="false" rot="0">
              <a:off x="0" y="0"/>
              <a:ext cx="2353310" cy="1217930"/>
            </a:xfrm>
            <a:custGeom>
              <a:avLst/>
              <a:gdLst/>
              <a:ahLst/>
              <a:cxnLst/>
              <a:rect r="r" b="b" t="t" l="l"/>
              <a:pathLst>
                <a:path h="1217930" w="2353310">
                  <a:moveTo>
                    <a:pt x="784860" y="1150620"/>
                  </a:moveTo>
                  <a:cubicBezTo>
                    <a:pt x="905510" y="1191260"/>
                    <a:pt x="1042670" y="1217930"/>
                    <a:pt x="1177290" y="1217930"/>
                  </a:cubicBezTo>
                  <a:cubicBezTo>
                    <a:pt x="1311910" y="1217930"/>
                    <a:pt x="1441450" y="1195070"/>
                    <a:pt x="1560830" y="1154430"/>
                  </a:cubicBezTo>
                  <a:cubicBezTo>
                    <a:pt x="1563370" y="1153160"/>
                    <a:pt x="1565910" y="1153160"/>
                    <a:pt x="1568450" y="1151890"/>
                  </a:cubicBezTo>
                  <a:cubicBezTo>
                    <a:pt x="2016760" y="989330"/>
                    <a:pt x="2346960" y="560070"/>
                    <a:pt x="2353310" y="63500"/>
                  </a:cubicBezTo>
                  <a:lnTo>
                    <a:pt x="2353310" y="0"/>
                  </a:lnTo>
                  <a:lnTo>
                    <a:pt x="0" y="0"/>
                  </a:lnTo>
                  <a:lnTo>
                    <a:pt x="0" y="63500"/>
                  </a:lnTo>
                  <a:cubicBezTo>
                    <a:pt x="6350" y="562610"/>
                    <a:pt x="331470" y="991870"/>
                    <a:pt x="784860" y="1150620"/>
                  </a:cubicBezTo>
                  <a:close/>
                </a:path>
              </a:pathLst>
            </a:custGeom>
            <a:solidFill>
              <a:srgbClr val="BADBF3"/>
            </a:solidFill>
          </p:spPr>
        </p:sp>
      </p:grpSp>
      <p:sp>
        <p:nvSpPr>
          <p:cNvPr name="TextBox 22" id="22"/>
          <p:cNvSpPr txBox="true"/>
          <p:nvPr/>
        </p:nvSpPr>
        <p:spPr>
          <a:xfrm rot="0">
            <a:off x="7354303" y="6574204"/>
            <a:ext cx="3837807" cy="1199515"/>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Interaction Model </a:t>
            </a:r>
          </a:p>
          <a:p>
            <a:pPr algn="ctr">
              <a:lnSpc>
                <a:spcPts val="4759"/>
              </a:lnSpc>
            </a:pPr>
          </a:p>
        </p:txBody>
      </p:sp>
      <p:sp>
        <p:nvSpPr>
          <p:cNvPr name="Freeform 23" id="23"/>
          <p:cNvSpPr/>
          <p:nvPr/>
        </p:nvSpPr>
        <p:spPr>
          <a:xfrm flipH="false" flipV="false" rot="0">
            <a:off x="8752303" y="7404963"/>
            <a:ext cx="956334" cy="1054076"/>
          </a:xfrm>
          <a:custGeom>
            <a:avLst/>
            <a:gdLst/>
            <a:ahLst/>
            <a:cxnLst/>
            <a:rect r="r" b="b" t="t" l="l"/>
            <a:pathLst>
              <a:path h="1054076" w="956334">
                <a:moveTo>
                  <a:pt x="0" y="0"/>
                </a:moveTo>
                <a:lnTo>
                  <a:pt x="956334" y="0"/>
                </a:lnTo>
                <a:lnTo>
                  <a:pt x="956334" y="1054076"/>
                </a:lnTo>
                <a:lnTo>
                  <a:pt x="0" y="1054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4" id="24"/>
          <p:cNvGrpSpPr/>
          <p:nvPr/>
        </p:nvGrpSpPr>
        <p:grpSpPr>
          <a:xfrm rot="-10800000">
            <a:off x="7354303" y="8459039"/>
            <a:ext cx="3837807" cy="1985144"/>
            <a:chOff x="0" y="0"/>
            <a:chExt cx="2354580" cy="1217930"/>
          </a:xfrm>
        </p:grpSpPr>
        <p:sp>
          <p:nvSpPr>
            <p:cNvPr name="Freeform 25" id="25"/>
            <p:cNvSpPr/>
            <p:nvPr/>
          </p:nvSpPr>
          <p:spPr>
            <a:xfrm flipH="false" flipV="false" rot="0">
              <a:off x="0" y="0"/>
              <a:ext cx="2353310" cy="1217930"/>
            </a:xfrm>
            <a:custGeom>
              <a:avLst/>
              <a:gdLst/>
              <a:ahLst/>
              <a:cxnLst/>
              <a:rect r="r" b="b" t="t" l="l"/>
              <a:pathLst>
                <a:path h="1217930" w="2353310">
                  <a:moveTo>
                    <a:pt x="784860" y="1150620"/>
                  </a:moveTo>
                  <a:cubicBezTo>
                    <a:pt x="905510" y="1191260"/>
                    <a:pt x="1042670" y="1217930"/>
                    <a:pt x="1177290" y="1217930"/>
                  </a:cubicBezTo>
                  <a:cubicBezTo>
                    <a:pt x="1311910" y="1217930"/>
                    <a:pt x="1441450" y="1195070"/>
                    <a:pt x="1560830" y="1154430"/>
                  </a:cubicBezTo>
                  <a:cubicBezTo>
                    <a:pt x="1563370" y="1153160"/>
                    <a:pt x="1565910" y="1153160"/>
                    <a:pt x="1568450" y="1151890"/>
                  </a:cubicBezTo>
                  <a:cubicBezTo>
                    <a:pt x="2016760" y="989330"/>
                    <a:pt x="2346960" y="560070"/>
                    <a:pt x="2353310" y="63500"/>
                  </a:cubicBezTo>
                  <a:lnTo>
                    <a:pt x="2353310" y="0"/>
                  </a:lnTo>
                  <a:lnTo>
                    <a:pt x="0" y="0"/>
                  </a:lnTo>
                  <a:lnTo>
                    <a:pt x="0" y="63500"/>
                  </a:lnTo>
                  <a:cubicBezTo>
                    <a:pt x="6350" y="562610"/>
                    <a:pt x="331470" y="991870"/>
                    <a:pt x="784860" y="1150620"/>
                  </a:cubicBezTo>
                  <a:close/>
                </a:path>
              </a:pathLst>
            </a:custGeom>
            <a:solidFill>
              <a:srgbClr val="BADBF3"/>
            </a:solidFill>
          </p:spPr>
        </p:sp>
      </p:grpSp>
      <p:sp>
        <p:nvSpPr>
          <p:cNvPr name="TextBox 26" id="26"/>
          <p:cNvSpPr txBox="true"/>
          <p:nvPr/>
        </p:nvSpPr>
        <p:spPr>
          <a:xfrm rot="0">
            <a:off x="7354303" y="9611564"/>
            <a:ext cx="3837807" cy="1199515"/>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Higher Order Model </a:t>
            </a:r>
          </a:p>
          <a:p>
            <a:pPr algn="ctr">
              <a:lnSpc>
                <a:spcPts val="4759"/>
              </a:lnSpc>
            </a:pPr>
          </a:p>
        </p:txBody>
      </p:sp>
      <p:grpSp>
        <p:nvGrpSpPr>
          <p:cNvPr name="Group 27" id="27"/>
          <p:cNvGrpSpPr/>
          <p:nvPr/>
        </p:nvGrpSpPr>
        <p:grpSpPr>
          <a:xfrm rot="0">
            <a:off x="2552278" y="2647146"/>
            <a:ext cx="715885" cy="715885"/>
            <a:chOff x="0" y="0"/>
            <a:chExt cx="954513" cy="954513"/>
          </a:xfrm>
        </p:grpSpPr>
        <p:grpSp>
          <p:nvGrpSpPr>
            <p:cNvPr name="Group 28" id="28"/>
            <p:cNvGrpSpPr/>
            <p:nvPr/>
          </p:nvGrpSpPr>
          <p:grpSpPr>
            <a:xfrm rot="0">
              <a:off x="0" y="0"/>
              <a:ext cx="954513" cy="95451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0" id="30"/>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grpSp>
        <p:nvGrpSpPr>
          <p:cNvPr name="Group 31" id="31"/>
          <p:cNvGrpSpPr/>
          <p:nvPr/>
        </p:nvGrpSpPr>
        <p:grpSpPr>
          <a:xfrm rot="0">
            <a:off x="6638419" y="2657286"/>
            <a:ext cx="715885" cy="715885"/>
            <a:chOff x="0" y="0"/>
            <a:chExt cx="954513" cy="954513"/>
          </a:xfrm>
        </p:grpSpPr>
        <p:grpSp>
          <p:nvGrpSpPr>
            <p:cNvPr name="Group 32" id="32"/>
            <p:cNvGrpSpPr/>
            <p:nvPr/>
          </p:nvGrpSpPr>
          <p:grpSpPr>
            <a:xfrm rot="0">
              <a:off x="0" y="0"/>
              <a:ext cx="954513" cy="954513"/>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4" id="34"/>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grpSp>
        <p:nvGrpSpPr>
          <p:cNvPr name="Group 35" id="35"/>
          <p:cNvGrpSpPr/>
          <p:nvPr/>
        </p:nvGrpSpPr>
        <p:grpSpPr>
          <a:xfrm rot="0">
            <a:off x="11403061" y="2551270"/>
            <a:ext cx="715885" cy="715885"/>
            <a:chOff x="0" y="0"/>
            <a:chExt cx="954513" cy="954513"/>
          </a:xfrm>
        </p:grpSpPr>
        <p:grpSp>
          <p:nvGrpSpPr>
            <p:cNvPr name="Group 36" id="36"/>
            <p:cNvGrpSpPr/>
            <p:nvPr/>
          </p:nvGrpSpPr>
          <p:grpSpPr>
            <a:xfrm rot="0">
              <a:off x="0" y="0"/>
              <a:ext cx="954513" cy="954513"/>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8" id="38"/>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grpSp>
        <p:nvGrpSpPr>
          <p:cNvPr name="Group 39" id="39"/>
          <p:cNvGrpSpPr/>
          <p:nvPr/>
        </p:nvGrpSpPr>
        <p:grpSpPr>
          <a:xfrm rot="0">
            <a:off x="15280107" y="2551270"/>
            <a:ext cx="715885" cy="715885"/>
            <a:chOff x="0" y="0"/>
            <a:chExt cx="954513" cy="954513"/>
          </a:xfrm>
        </p:grpSpPr>
        <p:grpSp>
          <p:nvGrpSpPr>
            <p:cNvPr name="Group 40" id="40"/>
            <p:cNvGrpSpPr/>
            <p:nvPr/>
          </p:nvGrpSpPr>
          <p:grpSpPr>
            <a:xfrm rot="0">
              <a:off x="0" y="0"/>
              <a:ext cx="954513" cy="954513"/>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42" id="42"/>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10632470" y="3190904"/>
            <a:ext cx="7655530" cy="850614"/>
          </a:xfrm>
          <a:custGeom>
            <a:avLst/>
            <a:gdLst/>
            <a:ahLst/>
            <a:cxnLst/>
            <a:rect r="r" b="b" t="t" l="l"/>
            <a:pathLst>
              <a:path h="850614" w="7655530">
                <a:moveTo>
                  <a:pt x="0" y="0"/>
                </a:moveTo>
                <a:lnTo>
                  <a:pt x="7655530" y="0"/>
                </a:lnTo>
                <a:lnTo>
                  <a:pt x="7655530" y="850615"/>
                </a:lnTo>
                <a:lnTo>
                  <a:pt x="0" y="850615"/>
                </a:lnTo>
                <a:lnTo>
                  <a:pt x="0" y="0"/>
                </a:lnTo>
                <a:close/>
              </a:path>
            </a:pathLst>
          </a:custGeom>
          <a:blipFill>
            <a:blip r:embed="rId3"/>
            <a:stretch>
              <a:fillRect l="0" t="0" r="0" b="0"/>
            </a:stretch>
          </a:blipFill>
        </p:spPr>
      </p:sp>
      <p:sp>
        <p:nvSpPr>
          <p:cNvPr name="Freeform 3" id="3"/>
          <p:cNvSpPr/>
          <p:nvPr/>
        </p:nvSpPr>
        <p:spPr>
          <a:xfrm flipH="false" flipV="false" rot="0">
            <a:off x="10413021" y="7162716"/>
            <a:ext cx="7877696" cy="904388"/>
          </a:xfrm>
          <a:custGeom>
            <a:avLst/>
            <a:gdLst/>
            <a:ahLst/>
            <a:cxnLst/>
            <a:rect r="r" b="b" t="t" l="l"/>
            <a:pathLst>
              <a:path h="904388" w="7877696">
                <a:moveTo>
                  <a:pt x="0" y="0"/>
                </a:moveTo>
                <a:lnTo>
                  <a:pt x="7877696" y="0"/>
                </a:lnTo>
                <a:lnTo>
                  <a:pt x="7877696" y="904388"/>
                </a:lnTo>
                <a:lnTo>
                  <a:pt x="0" y="904388"/>
                </a:lnTo>
                <a:lnTo>
                  <a:pt x="0" y="0"/>
                </a:lnTo>
                <a:close/>
              </a:path>
            </a:pathLst>
          </a:custGeom>
          <a:blipFill>
            <a:blip r:embed="rId4"/>
            <a:stretch>
              <a:fillRect l="0" t="0" r="0" b="0"/>
            </a:stretch>
          </a:blipFill>
        </p:spPr>
      </p:sp>
      <p:sp>
        <p:nvSpPr>
          <p:cNvPr name="Freeform 4" id="4"/>
          <p:cNvSpPr/>
          <p:nvPr/>
        </p:nvSpPr>
        <p:spPr>
          <a:xfrm flipH="false" flipV="false" rot="0">
            <a:off x="9740699" y="2137926"/>
            <a:ext cx="8990995" cy="1014785"/>
          </a:xfrm>
          <a:custGeom>
            <a:avLst/>
            <a:gdLst/>
            <a:ahLst/>
            <a:cxnLst/>
            <a:rect r="r" b="b" t="t" l="l"/>
            <a:pathLst>
              <a:path h="1014785" w="8990995">
                <a:moveTo>
                  <a:pt x="0" y="0"/>
                </a:moveTo>
                <a:lnTo>
                  <a:pt x="8990995" y="0"/>
                </a:lnTo>
                <a:lnTo>
                  <a:pt x="8990995" y="1014785"/>
                </a:lnTo>
                <a:lnTo>
                  <a:pt x="0" y="1014785"/>
                </a:lnTo>
                <a:lnTo>
                  <a:pt x="0" y="0"/>
                </a:lnTo>
                <a:close/>
              </a:path>
            </a:pathLst>
          </a:custGeom>
          <a:blipFill>
            <a:blip r:embed="rId5"/>
            <a:stretch>
              <a:fillRect l="0" t="0" r="0" b="0"/>
            </a:stretch>
          </a:blipFill>
        </p:spPr>
      </p:sp>
      <p:sp>
        <p:nvSpPr>
          <p:cNvPr name="TextBox 5" id="5"/>
          <p:cNvSpPr txBox="true"/>
          <p:nvPr/>
        </p:nvSpPr>
        <p:spPr>
          <a:xfrm rot="0">
            <a:off x="216255" y="6714471"/>
            <a:ext cx="10822563" cy="1199515"/>
          </a:xfrm>
          <a:prstGeom prst="rect">
            <a:avLst/>
          </a:prstGeom>
        </p:spPr>
        <p:txBody>
          <a:bodyPr anchor="t" rtlCol="false" tIns="0" lIns="0" bIns="0" rIns="0">
            <a:spAutoFit/>
          </a:bodyPr>
          <a:lstStyle/>
          <a:p>
            <a:pPr>
              <a:lnSpc>
                <a:spcPts val="4759"/>
              </a:lnSpc>
            </a:pPr>
            <a:r>
              <a:rPr lang="en-US" sz="3399">
                <a:solidFill>
                  <a:srgbClr val="000000"/>
                </a:solidFill>
                <a:latin typeface="Arimo"/>
              </a:rPr>
              <a:t>StepWise Model:   Adj R-square: 85.02%</a:t>
            </a:r>
          </a:p>
          <a:p>
            <a:pPr>
              <a:lnSpc>
                <a:spcPts val="4759"/>
              </a:lnSpc>
            </a:pPr>
            <a:r>
              <a:rPr lang="en-US" sz="3399">
                <a:solidFill>
                  <a:srgbClr val="000000"/>
                </a:solidFill>
                <a:latin typeface="Arimo"/>
              </a:rPr>
              <a:t>Significant level: 0.05 to 0.1 </a:t>
            </a:r>
          </a:p>
        </p:txBody>
      </p:sp>
      <p:sp>
        <p:nvSpPr>
          <p:cNvPr name="Freeform 6" id="6"/>
          <p:cNvSpPr/>
          <p:nvPr/>
        </p:nvSpPr>
        <p:spPr>
          <a:xfrm flipH="false" flipV="false" rot="0">
            <a:off x="10413021" y="6102393"/>
            <a:ext cx="8318673" cy="938902"/>
          </a:xfrm>
          <a:custGeom>
            <a:avLst/>
            <a:gdLst/>
            <a:ahLst/>
            <a:cxnLst/>
            <a:rect r="r" b="b" t="t" l="l"/>
            <a:pathLst>
              <a:path h="938902" w="8318673">
                <a:moveTo>
                  <a:pt x="0" y="0"/>
                </a:moveTo>
                <a:lnTo>
                  <a:pt x="8318673" y="0"/>
                </a:lnTo>
                <a:lnTo>
                  <a:pt x="8318673" y="938902"/>
                </a:lnTo>
                <a:lnTo>
                  <a:pt x="0" y="938902"/>
                </a:lnTo>
                <a:lnTo>
                  <a:pt x="0" y="0"/>
                </a:lnTo>
                <a:close/>
              </a:path>
            </a:pathLst>
          </a:custGeom>
          <a:blipFill>
            <a:blip r:embed="rId5"/>
            <a:stretch>
              <a:fillRect l="0" t="0" r="0" b="0"/>
            </a:stretch>
          </a:blipFill>
        </p:spPr>
      </p:sp>
      <p:sp>
        <p:nvSpPr>
          <p:cNvPr name="Freeform 7" id="7"/>
          <p:cNvSpPr/>
          <p:nvPr/>
        </p:nvSpPr>
        <p:spPr>
          <a:xfrm flipH="false" flipV="false" rot="0">
            <a:off x="216255" y="4117812"/>
            <a:ext cx="13462599" cy="1901260"/>
          </a:xfrm>
          <a:custGeom>
            <a:avLst/>
            <a:gdLst/>
            <a:ahLst/>
            <a:cxnLst/>
            <a:rect r="r" b="b" t="t" l="l"/>
            <a:pathLst>
              <a:path h="1901260" w="13462599">
                <a:moveTo>
                  <a:pt x="0" y="0"/>
                </a:moveTo>
                <a:lnTo>
                  <a:pt x="13462598" y="0"/>
                </a:lnTo>
                <a:lnTo>
                  <a:pt x="13462598" y="1901260"/>
                </a:lnTo>
                <a:lnTo>
                  <a:pt x="0" y="1901260"/>
                </a:lnTo>
                <a:lnTo>
                  <a:pt x="0" y="0"/>
                </a:lnTo>
                <a:close/>
              </a:path>
            </a:pathLst>
          </a:custGeom>
          <a:blipFill>
            <a:blip r:embed="rId6"/>
            <a:stretch>
              <a:fillRect l="0" t="0" r="0" b="0"/>
            </a:stretch>
          </a:blipFill>
        </p:spPr>
      </p:sp>
      <p:sp>
        <p:nvSpPr>
          <p:cNvPr name="Freeform 8" id="8"/>
          <p:cNvSpPr/>
          <p:nvPr/>
        </p:nvSpPr>
        <p:spPr>
          <a:xfrm flipH="false" flipV="false" rot="0">
            <a:off x="216255" y="8190929"/>
            <a:ext cx="13950727" cy="1638790"/>
          </a:xfrm>
          <a:custGeom>
            <a:avLst/>
            <a:gdLst/>
            <a:ahLst/>
            <a:cxnLst/>
            <a:rect r="r" b="b" t="t" l="l"/>
            <a:pathLst>
              <a:path h="1638790" w="13950727">
                <a:moveTo>
                  <a:pt x="0" y="0"/>
                </a:moveTo>
                <a:lnTo>
                  <a:pt x="13950726" y="0"/>
                </a:lnTo>
                <a:lnTo>
                  <a:pt x="13950726" y="1638791"/>
                </a:lnTo>
                <a:lnTo>
                  <a:pt x="0" y="1638791"/>
                </a:lnTo>
                <a:lnTo>
                  <a:pt x="0" y="0"/>
                </a:lnTo>
                <a:close/>
              </a:path>
            </a:pathLst>
          </a:custGeom>
          <a:blipFill>
            <a:blip r:embed="rId7"/>
            <a:stretch>
              <a:fillRect l="0" t="0" r="0" b="0"/>
            </a:stretch>
          </a:blipFill>
        </p:spPr>
      </p:sp>
      <p:grpSp>
        <p:nvGrpSpPr>
          <p:cNvPr name="Group 9" id="9"/>
          <p:cNvGrpSpPr/>
          <p:nvPr/>
        </p:nvGrpSpPr>
        <p:grpSpPr>
          <a:xfrm rot="0">
            <a:off x="401142" y="464142"/>
            <a:ext cx="10452788" cy="2037468"/>
            <a:chOff x="0" y="0"/>
            <a:chExt cx="13937051" cy="2716624"/>
          </a:xfrm>
        </p:grpSpPr>
        <p:sp>
          <p:nvSpPr>
            <p:cNvPr name="TextBox 10" id="10"/>
            <p:cNvSpPr txBox="true"/>
            <p:nvPr/>
          </p:nvSpPr>
          <p:spPr>
            <a:xfrm rot="0">
              <a:off x="0" y="-9525"/>
              <a:ext cx="13937051" cy="1635125"/>
            </a:xfrm>
            <a:prstGeom prst="rect">
              <a:avLst/>
            </a:prstGeom>
          </p:spPr>
          <p:txBody>
            <a:bodyPr anchor="t" rtlCol="false" tIns="0" lIns="0" bIns="0" rIns="0">
              <a:spAutoFit/>
            </a:bodyPr>
            <a:lstStyle/>
            <a:p>
              <a:pPr>
                <a:lnSpc>
                  <a:spcPts val="9600"/>
                </a:lnSpc>
              </a:pPr>
              <a:r>
                <a:rPr lang="en-US" sz="8000">
                  <a:solidFill>
                    <a:srgbClr val="000000"/>
                  </a:solidFill>
                  <a:latin typeface="Corben"/>
                </a:rPr>
                <a:t>Model Result</a:t>
              </a:r>
            </a:p>
          </p:txBody>
        </p:sp>
        <p:sp>
          <p:nvSpPr>
            <p:cNvPr name="TextBox 11" id="11"/>
            <p:cNvSpPr txBox="true"/>
            <p:nvPr/>
          </p:nvSpPr>
          <p:spPr>
            <a:xfrm rot="0">
              <a:off x="0" y="2169889"/>
              <a:ext cx="13349260" cy="546735"/>
            </a:xfrm>
            <a:prstGeom prst="rect">
              <a:avLst/>
            </a:prstGeom>
          </p:spPr>
          <p:txBody>
            <a:bodyPr anchor="t" rtlCol="false" tIns="0" lIns="0" bIns="0" rIns="0">
              <a:spAutoFit/>
            </a:bodyPr>
            <a:lstStyle/>
            <a:p>
              <a:pPr>
                <a:lnSpc>
                  <a:spcPts val="3120"/>
                </a:lnSpc>
              </a:pPr>
            </a:p>
          </p:txBody>
        </p:sp>
      </p:grpSp>
      <p:sp>
        <p:nvSpPr>
          <p:cNvPr name="TextBox 12" id="12"/>
          <p:cNvSpPr txBox="true"/>
          <p:nvPr/>
        </p:nvSpPr>
        <p:spPr>
          <a:xfrm rot="0">
            <a:off x="621564" y="2151090"/>
            <a:ext cx="10011945" cy="426720"/>
          </a:xfrm>
          <a:prstGeom prst="rect">
            <a:avLst/>
          </a:prstGeom>
        </p:spPr>
        <p:txBody>
          <a:bodyPr anchor="t" rtlCol="false" tIns="0" lIns="0" bIns="0" rIns="0">
            <a:spAutoFit/>
          </a:bodyPr>
          <a:lstStyle/>
          <a:p>
            <a:pPr>
              <a:lnSpc>
                <a:spcPts val="3120"/>
              </a:lnSpc>
            </a:pPr>
          </a:p>
        </p:txBody>
      </p:sp>
      <p:sp>
        <p:nvSpPr>
          <p:cNvPr name="TextBox 13" id="13"/>
          <p:cNvSpPr txBox="true"/>
          <p:nvPr/>
        </p:nvSpPr>
        <p:spPr>
          <a:xfrm rot="0">
            <a:off x="8761906" y="2906013"/>
            <a:ext cx="10011945" cy="426720"/>
          </a:xfrm>
          <a:prstGeom prst="rect">
            <a:avLst/>
          </a:prstGeom>
        </p:spPr>
        <p:txBody>
          <a:bodyPr anchor="t" rtlCol="false" tIns="0" lIns="0" bIns="0" rIns="0">
            <a:spAutoFit/>
          </a:bodyPr>
          <a:lstStyle/>
          <a:p>
            <a:pPr>
              <a:lnSpc>
                <a:spcPts val="3120"/>
              </a:lnSpc>
            </a:pPr>
          </a:p>
        </p:txBody>
      </p:sp>
      <p:sp>
        <p:nvSpPr>
          <p:cNvPr name="TextBox 14" id="14"/>
          <p:cNvSpPr txBox="true"/>
          <p:nvPr/>
        </p:nvSpPr>
        <p:spPr>
          <a:xfrm rot="0">
            <a:off x="216255" y="2280122"/>
            <a:ext cx="9072145" cy="1799590"/>
          </a:xfrm>
          <a:prstGeom prst="rect">
            <a:avLst/>
          </a:prstGeom>
        </p:spPr>
        <p:txBody>
          <a:bodyPr anchor="t" rtlCol="false" tIns="0" lIns="0" bIns="0" rIns="0">
            <a:spAutoFit/>
          </a:bodyPr>
          <a:lstStyle/>
          <a:p>
            <a:pPr>
              <a:lnSpc>
                <a:spcPts val="4759"/>
              </a:lnSpc>
            </a:pPr>
            <a:r>
              <a:rPr lang="en-US" sz="3399">
                <a:solidFill>
                  <a:srgbClr val="000000"/>
                </a:solidFill>
                <a:latin typeface="Arimo"/>
              </a:rPr>
              <a:t>Reduced Model:   Adj R-square: 85.05% </a:t>
            </a:r>
          </a:p>
          <a:p>
            <a:pPr>
              <a:lnSpc>
                <a:spcPts val="4759"/>
              </a:lnSpc>
            </a:pPr>
            <a:r>
              <a:rPr lang="en-US" sz="3399">
                <a:solidFill>
                  <a:srgbClr val="000000"/>
                </a:solidFill>
                <a:latin typeface="Arimo"/>
              </a:rPr>
              <a:t>Significant level 0.05</a:t>
            </a:r>
          </a:p>
          <a:p>
            <a:pPr algn="ct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446128"/>
            <a:ext cx="9144000" cy="5394744"/>
          </a:xfrm>
          <a:custGeom>
            <a:avLst/>
            <a:gdLst/>
            <a:ahLst/>
            <a:cxnLst/>
            <a:rect r="r" b="b" t="t" l="l"/>
            <a:pathLst>
              <a:path h="5394744" w="9144000">
                <a:moveTo>
                  <a:pt x="0" y="0"/>
                </a:moveTo>
                <a:lnTo>
                  <a:pt x="9144000" y="0"/>
                </a:lnTo>
                <a:lnTo>
                  <a:pt x="9144000" y="5394744"/>
                </a:lnTo>
                <a:lnTo>
                  <a:pt x="0" y="5394744"/>
                </a:lnTo>
                <a:lnTo>
                  <a:pt x="0" y="0"/>
                </a:lnTo>
                <a:close/>
              </a:path>
            </a:pathLst>
          </a:custGeom>
          <a:blipFill>
            <a:blip r:embed="rId3"/>
            <a:stretch>
              <a:fillRect l="0" t="-2302" r="0" b="-2302"/>
            </a:stretch>
          </a:blipFill>
        </p:spPr>
      </p:sp>
      <p:sp>
        <p:nvSpPr>
          <p:cNvPr name="Freeform 3" id="3"/>
          <p:cNvSpPr/>
          <p:nvPr/>
        </p:nvSpPr>
        <p:spPr>
          <a:xfrm flipH="false" flipV="false" rot="0">
            <a:off x="403834" y="2446128"/>
            <a:ext cx="8395732" cy="5166604"/>
          </a:xfrm>
          <a:custGeom>
            <a:avLst/>
            <a:gdLst/>
            <a:ahLst/>
            <a:cxnLst/>
            <a:rect r="r" b="b" t="t" l="l"/>
            <a:pathLst>
              <a:path h="5166604" w="8395732">
                <a:moveTo>
                  <a:pt x="0" y="0"/>
                </a:moveTo>
                <a:lnTo>
                  <a:pt x="8395732" y="0"/>
                </a:lnTo>
                <a:lnTo>
                  <a:pt x="8395732" y="5166604"/>
                </a:lnTo>
                <a:lnTo>
                  <a:pt x="0" y="5166604"/>
                </a:lnTo>
                <a:lnTo>
                  <a:pt x="0" y="0"/>
                </a:lnTo>
                <a:close/>
              </a:path>
            </a:pathLst>
          </a:custGeom>
          <a:blipFill>
            <a:blip r:embed="rId4"/>
            <a:stretch>
              <a:fillRect l="0" t="0" r="0" b="0"/>
            </a:stretch>
          </a:blipFill>
        </p:spPr>
      </p:sp>
      <p:sp>
        <p:nvSpPr>
          <p:cNvPr name="TextBox 4" id="4"/>
          <p:cNvSpPr txBox="true"/>
          <p:nvPr/>
        </p:nvSpPr>
        <p:spPr>
          <a:xfrm rot="0">
            <a:off x="401142" y="322290"/>
            <a:ext cx="10822563" cy="991235"/>
          </a:xfrm>
          <a:prstGeom prst="rect">
            <a:avLst/>
          </a:prstGeom>
        </p:spPr>
        <p:txBody>
          <a:bodyPr anchor="t" rtlCol="false" tIns="0" lIns="0" bIns="0" rIns="0">
            <a:spAutoFit/>
          </a:bodyPr>
          <a:lstStyle/>
          <a:p>
            <a:pPr>
              <a:lnSpc>
                <a:spcPts val="7840"/>
              </a:lnSpc>
            </a:pPr>
            <a:r>
              <a:rPr lang="en-US" sz="5600">
                <a:solidFill>
                  <a:srgbClr val="000000"/>
                </a:solidFill>
                <a:latin typeface="Arimo"/>
              </a:rPr>
              <a:t>BIC Model</a:t>
            </a:r>
          </a:p>
        </p:txBody>
      </p:sp>
      <p:sp>
        <p:nvSpPr>
          <p:cNvPr name="TextBox 5" id="5"/>
          <p:cNvSpPr txBox="true"/>
          <p:nvPr/>
        </p:nvSpPr>
        <p:spPr>
          <a:xfrm rot="0">
            <a:off x="350889" y="7546057"/>
            <a:ext cx="387399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#10: Lowest BIC</a:t>
            </a:r>
          </a:p>
          <a:p>
            <a:pPr algn="ctr">
              <a:lnSpc>
                <a:spcPts val="4759"/>
              </a:lnSpc>
            </a:pPr>
            <a:r>
              <a:rPr lang="en-US" sz="3399">
                <a:solidFill>
                  <a:srgbClr val="000000"/>
                </a:solidFill>
                <a:latin typeface="Canva Sans"/>
              </a:rPr>
              <a:t> #12: Lowest RMSE</a:t>
            </a:r>
          </a:p>
        </p:txBody>
      </p:sp>
      <p:grpSp>
        <p:nvGrpSpPr>
          <p:cNvPr name="Group 6" id="6"/>
          <p:cNvGrpSpPr/>
          <p:nvPr/>
        </p:nvGrpSpPr>
        <p:grpSpPr>
          <a:xfrm rot="0">
            <a:off x="617220" y="7098030"/>
            <a:ext cx="7912418" cy="492443"/>
            <a:chOff x="0" y="0"/>
            <a:chExt cx="10549890" cy="656590"/>
          </a:xfrm>
        </p:grpSpPr>
        <p:sp>
          <p:nvSpPr>
            <p:cNvPr name="Freeform 7" id="7"/>
            <p:cNvSpPr/>
            <p:nvPr/>
          </p:nvSpPr>
          <p:spPr>
            <a:xfrm flipH="false" flipV="false" rot="0">
              <a:off x="50800" y="7620"/>
              <a:ext cx="10544810" cy="678180"/>
            </a:xfrm>
            <a:custGeom>
              <a:avLst/>
              <a:gdLst/>
              <a:ahLst/>
              <a:cxnLst/>
              <a:rect r="r" b="b" t="t" l="l"/>
              <a:pathLst>
                <a:path h="678180" w="10544810">
                  <a:moveTo>
                    <a:pt x="0" y="143510"/>
                  </a:moveTo>
                  <a:cubicBezTo>
                    <a:pt x="478790" y="81280"/>
                    <a:pt x="533400" y="86360"/>
                    <a:pt x="670560" y="87630"/>
                  </a:cubicBezTo>
                  <a:cubicBezTo>
                    <a:pt x="986790" y="91440"/>
                    <a:pt x="1936750" y="130810"/>
                    <a:pt x="2232660" y="135890"/>
                  </a:cubicBezTo>
                  <a:cubicBezTo>
                    <a:pt x="2349500" y="137160"/>
                    <a:pt x="2381250" y="140970"/>
                    <a:pt x="2477770" y="135890"/>
                  </a:cubicBezTo>
                  <a:cubicBezTo>
                    <a:pt x="2617470" y="129540"/>
                    <a:pt x="2773680" y="95250"/>
                    <a:pt x="2987040" y="86360"/>
                  </a:cubicBezTo>
                  <a:cubicBezTo>
                    <a:pt x="3342640" y="71120"/>
                    <a:pt x="4062730" y="86360"/>
                    <a:pt x="4417060" y="100330"/>
                  </a:cubicBezTo>
                  <a:cubicBezTo>
                    <a:pt x="4626610" y="107950"/>
                    <a:pt x="4729480" y="128270"/>
                    <a:pt x="4917440" y="134620"/>
                  </a:cubicBezTo>
                  <a:cubicBezTo>
                    <a:pt x="5158740" y="143510"/>
                    <a:pt x="5551170" y="139700"/>
                    <a:pt x="5745480" y="135890"/>
                  </a:cubicBezTo>
                  <a:cubicBezTo>
                    <a:pt x="5850890" y="133350"/>
                    <a:pt x="5909310" y="133350"/>
                    <a:pt x="5990590" y="125730"/>
                  </a:cubicBezTo>
                  <a:cubicBezTo>
                    <a:pt x="6071870" y="118110"/>
                    <a:pt x="6107430" y="99060"/>
                    <a:pt x="6233160" y="90170"/>
                  </a:cubicBezTo>
                  <a:cubicBezTo>
                    <a:pt x="6652260" y="62230"/>
                    <a:pt x="8434070" y="138430"/>
                    <a:pt x="8975090" y="123190"/>
                  </a:cubicBezTo>
                  <a:cubicBezTo>
                    <a:pt x="9202420" y="116840"/>
                    <a:pt x="9282430" y="97790"/>
                    <a:pt x="9460230" y="88900"/>
                  </a:cubicBezTo>
                  <a:cubicBezTo>
                    <a:pt x="9678670" y="78740"/>
                    <a:pt x="10010140" y="82550"/>
                    <a:pt x="10191750" y="71120"/>
                  </a:cubicBezTo>
                  <a:cubicBezTo>
                    <a:pt x="10299700" y="63500"/>
                    <a:pt x="10400030" y="0"/>
                    <a:pt x="10448290" y="43180"/>
                  </a:cubicBezTo>
                  <a:cubicBezTo>
                    <a:pt x="10513060" y="101600"/>
                    <a:pt x="10544810" y="397510"/>
                    <a:pt x="10448290" y="500380"/>
                  </a:cubicBezTo>
                  <a:cubicBezTo>
                    <a:pt x="10280650" y="678180"/>
                    <a:pt x="9438640" y="570230"/>
                    <a:pt x="9077960" y="580390"/>
                  </a:cubicBezTo>
                  <a:cubicBezTo>
                    <a:pt x="8841740" y="586740"/>
                    <a:pt x="8684260" y="585470"/>
                    <a:pt x="8492490" y="579120"/>
                  </a:cubicBezTo>
                  <a:cubicBezTo>
                    <a:pt x="8305800" y="572770"/>
                    <a:pt x="8087360" y="543560"/>
                    <a:pt x="7942580" y="543560"/>
                  </a:cubicBezTo>
                  <a:cubicBezTo>
                    <a:pt x="7848600" y="543560"/>
                    <a:pt x="7818120" y="556260"/>
                    <a:pt x="7708900" y="558800"/>
                  </a:cubicBezTo>
                  <a:cubicBezTo>
                    <a:pt x="7452360" y="566420"/>
                    <a:pt x="6686550" y="566420"/>
                    <a:pt x="6423660" y="547370"/>
                  </a:cubicBezTo>
                  <a:cubicBezTo>
                    <a:pt x="6305550" y="538480"/>
                    <a:pt x="6257290" y="508000"/>
                    <a:pt x="6169660" y="513080"/>
                  </a:cubicBezTo>
                  <a:cubicBezTo>
                    <a:pt x="6074410" y="519430"/>
                    <a:pt x="6003290" y="576580"/>
                    <a:pt x="5873750" y="593090"/>
                  </a:cubicBezTo>
                  <a:cubicBezTo>
                    <a:pt x="5634990" y="623570"/>
                    <a:pt x="5081270" y="598170"/>
                    <a:pt x="4843780" y="588010"/>
                  </a:cubicBezTo>
                  <a:cubicBezTo>
                    <a:pt x="4718050" y="582930"/>
                    <a:pt x="4676140" y="571500"/>
                    <a:pt x="4554220" y="565150"/>
                  </a:cubicBezTo>
                  <a:cubicBezTo>
                    <a:pt x="4343400" y="553720"/>
                    <a:pt x="3964940" y="547370"/>
                    <a:pt x="3691890" y="543560"/>
                  </a:cubicBezTo>
                  <a:cubicBezTo>
                    <a:pt x="3446780" y="541020"/>
                    <a:pt x="3206750" y="533400"/>
                    <a:pt x="2992120" y="543560"/>
                  </a:cubicBezTo>
                  <a:cubicBezTo>
                    <a:pt x="2806700" y="552450"/>
                    <a:pt x="2647950" y="585470"/>
                    <a:pt x="2477770" y="593090"/>
                  </a:cubicBezTo>
                  <a:cubicBezTo>
                    <a:pt x="2310130" y="600710"/>
                    <a:pt x="2146300" y="594360"/>
                    <a:pt x="1979930" y="591820"/>
                  </a:cubicBezTo>
                  <a:cubicBezTo>
                    <a:pt x="1814830" y="589280"/>
                    <a:pt x="1648460" y="585470"/>
                    <a:pt x="1483360" y="577850"/>
                  </a:cubicBezTo>
                  <a:cubicBezTo>
                    <a:pt x="1319530" y="570230"/>
                    <a:pt x="1159510" y="549910"/>
                    <a:pt x="991870" y="544830"/>
                  </a:cubicBezTo>
                  <a:cubicBezTo>
                    <a:pt x="817880" y="538480"/>
                    <a:pt x="600710" y="537210"/>
                    <a:pt x="457200" y="544830"/>
                  </a:cubicBezTo>
                  <a:cubicBezTo>
                    <a:pt x="360680" y="549910"/>
                    <a:pt x="283210" y="557530"/>
                    <a:pt x="214630" y="568960"/>
                  </a:cubicBezTo>
                  <a:cubicBezTo>
                    <a:pt x="163830" y="576580"/>
                    <a:pt x="118110" y="619760"/>
                    <a:pt x="85090" y="598170"/>
                  </a:cubicBezTo>
                  <a:cubicBezTo>
                    <a:pt x="22860" y="557530"/>
                    <a:pt x="0" y="143510"/>
                    <a:pt x="0" y="143510"/>
                  </a:cubicBezTo>
                </a:path>
              </a:pathLst>
            </a:custGeom>
            <a:solidFill>
              <a:srgbClr val="FFF234">
                <a:alpha val="49804"/>
              </a:srgbClr>
            </a:solidFill>
            <a:ln cap="sq">
              <a:noFill/>
              <a:prstDash val="solid"/>
              <a:miter/>
            </a:ln>
          </p:spPr>
        </p:sp>
      </p:grpSp>
      <p:grpSp>
        <p:nvGrpSpPr>
          <p:cNvPr name="Group 8" id="8"/>
          <p:cNvGrpSpPr/>
          <p:nvPr/>
        </p:nvGrpSpPr>
        <p:grpSpPr>
          <a:xfrm rot="0">
            <a:off x="597218" y="6287453"/>
            <a:ext cx="7972425" cy="525780"/>
            <a:chOff x="0" y="0"/>
            <a:chExt cx="10629900" cy="701040"/>
          </a:xfrm>
        </p:grpSpPr>
        <p:sp>
          <p:nvSpPr>
            <p:cNvPr name="Freeform 9" id="9"/>
            <p:cNvSpPr/>
            <p:nvPr/>
          </p:nvSpPr>
          <p:spPr>
            <a:xfrm flipH="false" flipV="false" rot="0">
              <a:off x="-16510" y="35560"/>
              <a:ext cx="10678160" cy="688340"/>
            </a:xfrm>
            <a:custGeom>
              <a:avLst/>
              <a:gdLst/>
              <a:ahLst/>
              <a:cxnLst/>
              <a:rect r="r" b="b" t="t" l="l"/>
              <a:pathLst>
                <a:path h="688340" w="10678160">
                  <a:moveTo>
                    <a:pt x="67310" y="152400"/>
                  </a:moveTo>
                  <a:cubicBezTo>
                    <a:pt x="1121410" y="127000"/>
                    <a:pt x="1704340" y="152400"/>
                    <a:pt x="2042160" y="132080"/>
                  </a:cubicBezTo>
                  <a:cubicBezTo>
                    <a:pt x="2263140" y="119380"/>
                    <a:pt x="2393950" y="83820"/>
                    <a:pt x="2589530" y="67310"/>
                  </a:cubicBezTo>
                  <a:cubicBezTo>
                    <a:pt x="2811780" y="48260"/>
                    <a:pt x="3034030" y="36830"/>
                    <a:pt x="3305810" y="29210"/>
                  </a:cubicBezTo>
                  <a:cubicBezTo>
                    <a:pt x="3666490" y="19050"/>
                    <a:pt x="4306570" y="34290"/>
                    <a:pt x="4564380" y="27940"/>
                  </a:cubicBezTo>
                  <a:cubicBezTo>
                    <a:pt x="4678680" y="25400"/>
                    <a:pt x="4699000" y="17780"/>
                    <a:pt x="4813300" y="15240"/>
                  </a:cubicBezTo>
                  <a:cubicBezTo>
                    <a:pt x="5063490" y="8890"/>
                    <a:pt x="5623560" y="0"/>
                    <a:pt x="6012180" y="15240"/>
                  </a:cubicBezTo>
                  <a:cubicBezTo>
                    <a:pt x="6379210" y="29210"/>
                    <a:pt x="6659880" y="82550"/>
                    <a:pt x="7082790" y="99060"/>
                  </a:cubicBezTo>
                  <a:cubicBezTo>
                    <a:pt x="7694930" y="123190"/>
                    <a:pt x="8785860" y="110490"/>
                    <a:pt x="9337040" y="100330"/>
                  </a:cubicBezTo>
                  <a:cubicBezTo>
                    <a:pt x="9657080" y="95250"/>
                    <a:pt x="9867900" y="69850"/>
                    <a:pt x="10093960" y="73660"/>
                  </a:cubicBezTo>
                  <a:cubicBezTo>
                    <a:pt x="10278110" y="77470"/>
                    <a:pt x="10514330" y="22860"/>
                    <a:pt x="10595610" y="110490"/>
                  </a:cubicBezTo>
                  <a:cubicBezTo>
                    <a:pt x="10673080" y="194310"/>
                    <a:pt x="10678160" y="490220"/>
                    <a:pt x="10595610" y="567690"/>
                  </a:cubicBezTo>
                  <a:cubicBezTo>
                    <a:pt x="10497820" y="660400"/>
                    <a:pt x="10113010" y="535940"/>
                    <a:pt x="9949180" y="530860"/>
                  </a:cubicBezTo>
                  <a:cubicBezTo>
                    <a:pt x="9848850" y="528320"/>
                    <a:pt x="9790430" y="527050"/>
                    <a:pt x="9707880" y="530860"/>
                  </a:cubicBezTo>
                  <a:cubicBezTo>
                    <a:pt x="9620250" y="534670"/>
                    <a:pt x="9573260" y="551180"/>
                    <a:pt x="9437370" y="557530"/>
                  </a:cubicBezTo>
                  <a:cubicBezTo>
                    <a:pt x="9028430" y="577850"/>
                    <a:pt x="7621270" y="580390"/>
                    <a:pt x="6974840" y="553720"/>
                  </a:cubicBezTo>
                  <a:cubicBezTo>
                    <a:pt x="6554470" y="537210"/>
                    <a:pt x="6257290" y="483870"/>
                    <a:pt x="5935980" y="471170"/>
                  </a:cubicBezTo>
                  <a:cubicBezTo>
                    <a:pt x="5657850" y="459740"/>
                    <a:pt x="5468620" y="469900"/>
                    <a:pt x="5154930" y="471170"/>
                  </a:cubicBezTo>
                  <a:cubicBezTo>
                    <a:pt x="4679950" y="472440"/>
                    <a:pt x="3834130" y="471170"/>
                    <a:pt x="3364230" y="485140"/>
                  </a:cubicBezTo>
                  <a:cubicBezTo>
                    <a:pt x="3059430" y="494030"/>
                    <a:pt x="2839720" y="504190"/>
                    <a:pt x="2612390" y="524510"/>
                  </a:cubicBezTo>
                  <a:cubicBezTo>
                    <a:pt x="2423160" y="541020"/>
                    <a:pt x="2311400" y="575310"/>
                    <a:pt x="2091690" y="589280"/>
                  </a:cubicBezTo>
                  <a:cubicBezTo>
                    <a:pt x="1714500" y="613410"/>
                    <a:pt x="914400" y="582930"/>
                    <a:pt x="548640" y="591820"/>
                  </a:cubicBezTo>
                  <a:cubicBezTo>
                    <a:pt x="346710" y="596900"/>
                    <a:pt x="160020" y="688340"/>
                    <a:pt x="80010" y="614680"/>
                  </a:cubicBezTo>
                  <a:cubicBezTo>
                    <a:pt x="0" y="541020"/>
                    <a:pt x="67310" y="152400"/>
                    <a:pt x="67310" y="152400"/>
                  </a:cubicBezTo>
                </a:path>
              </a:pathLst>
            </a:custGeom>
            <a:solidFill>
              <a:srgbClr val="FFF234">
                <a:alpha val="49804"/>
              </a:srgbClr>
            </a:solidFill>
            <a:ln cap="sq">
              <a:noFill/>
              <a:prstDash val="solid"/>
              <a:miter/>
            </a:ln>
          </p:spPr>
        </p:sp>
      </p:grpSp>
      <p:sp>
        <p:nvSpPr>
          <p:cNvPr name="Freeform 10" id="10"/>
          <p:cNvSpPr/>
          <p:nvPr/>
        </p:nvSpPr>
        <p:spPr>
          <a:xfrm flipH="false" flipV="false" rot="0">
            <a:off x="8569643" y="7077728"/>
            <a:ext cx="574358" cy="512745"/>
          </a:xfrm>
          <a:custGeom>
            <a:avLst/>
            <a:gdLst/>
            <a:ahLst/>
            <a:cxnLst/>
            <a:rect r="r" b="b" t="t" l="l"/>
            <a:pathLst>
              <a:path h="512745" w="574358">
                <a:moveTo>
                  <a:pt x="0" y="0"/>
                </a:moveTo>
                <a:lnTo>
                  <a:pt x="574357" y="0"/>
                </a:lnTo>
                <a:lnTo>
                  <a:pt x="574357" y="512744"/>
                </a:lnTo>
                <a:lnTo>
                  <a:pt x="0" y="5127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8891415" y="4480460"/>
            <a:ext cx="8932437" cy="1027504"/>
          </a:xfrm>
          <a:custGeom>
            <a:avLst/>
            <a:gdLst/>
            <a:ahLst/>
            <a:cxnLst/>
            <a:rect r="r" b="b" t="t" l="l"/>
            <a:pathLst>
              <a:path h="1027504" w="8932437">
                <a:moveTo>
                  <a:pt x="0" y="0"/>
                </a:moveTo>
                <a:lnTo>
                  <a:pt x="8932437" y="0"/>
                </a:lnTo>
                <a:lnTo>
                  <a:pt x="8932437" y="1027504"/>
                </a:lnTo>
                <a:lnTo>
                  <a:pt x="0" y="1027504"/>
                </a:lnTo>
                <a:lnTo>
                  <a:pt x="0" y="0"/>
                </a:lnTo>
                <a:close/>
              </a:path>
            </a:pathLst>
          </a:custGeom>
          <a:blipFill>
            <a:blip r:embed="rId3"/>
            <a:stretch>
              <a:fillRect l="0" t="0" r="0" b="0"/>
            </a:stretch>
          </a:blipFill>
        </p:spPr>
      </p:sp>
      <p:sp>
        <p:nvSpPr>
          <p:cNvPr name="Freeform 3" id="3"/>
          <p:cNvSpPr/>
          <p:nvPr/>
        </p:nvSpPr>
        <p:spPr>
          <a:xfrm flipH="false" flipV="false" rot="0">
            <a:off x="8891415" y="8542491"/>
            <a:ext cx="8932437" cy="917904"/>
          </a:xfrm>
          <a:custGeom>
            <a:avLst/>
            <a:gdLst/>
            <a:ahLst/>
            <a:cxnLst/>
            <a:rect r="r" b="b" t="t" l="l"/>
            <a:pathLst>
              <a:path h="917904" w="8932437">
                <a:moveTo>
                  <a:pt x="0" y="0"/>
                </a:moveTo>
                <a:lnTo>
                  <a:pt x="8932437" y="0"/>
                </a:lnTo>
                <a:lnTo>
                  <a:pt x="8932437" y="917903"/>
                </a:lnTo>
                <a:lnTo>
                  <a:pt x="0" y="917903"/>
                </a:lnTo>
                <a:lnTo>
                  <a:pt x="0" y="0"/>
                </a:lnTo>
                <a:close/>
              </a:path>
            </a:pathLst>
          </a:custGeom>
          <a:blipFill>
            <a:blip r:embed="rId4"/>
            <a:stretch>
              <a:fillRect l="0" t="0" r="0" b="0"/>
            </a:stretch>
          </a:blipFill>
        </p:spPr>
      </p:sp>
      <p:sp>
        <p:nvSpPr>
          <p:cNvPr name="Freeform 4" id="4"/>
          <p:cNvSpPr/>
          <p:nvPr/>
        </p:nvSpPr>
        <p:spPr>
          <a:xfrm flipH="false" flipV="false" rot="0">
            <a:off x="401142" y="2501610"/>
            <a:ext cx="13533318" cy="1654670"/>
          </a:xfrm>
          <a:custGeom>
            <a:avLst/>
            <a:gdLst/>
            <a:ahLst/>
            <a:cxnLst/>
            <a:rect r="r" b="b" t="t" l="l"/>
            <a:pathLst>
              <a:path h="1654670" w="13533318">
                <a:moveTo>
                  <a:pt x="0" y="0"/>
                </a:moveTo>
                <a:lnTo>
                  <a:pt x="13533318" y="0"/>
                </a:lnTo>
                <a:lnTo>
                  <a:pt x="13533318" y="1654670"/>
                </a:lnTo>
                <a:lnTo>
                  <a:pt x="0" y="1654670"/>
                </a:lnTo>
                <a:lnTo>
                  <a:pt x="0" y="0"/>
                </a:lnTo>
                <a:close/>
              </a:path>
            </a:pathLst>
          </a:custGeom>
          <a:blipFill>
            <a:blip r:embed="rId5"/>
            <a:stretch>
              <a:fillRect l="0" t="0" r="0" b="0"/>
            </a:stretch>
          </a:blipFill>
        </p:spPr>
      </p:sp>
      <p:sp>
        <p:nvSpPr>
          <p:cNvPr name="Freeform 5" id="5"/>
          <p:cNvSpPr/>
          <p:nvPr/>
        </p:nvSpPr>
        <p:spPr>
          <a:xfrm flipH="false" flipV="false" rot="0">
            <a:off x="401142" y="6269796"/>
            <a:ext cx="13369563" cy="1826443"/>
          </a:xfrm>
          <a:custGeom>
            <a:avLst/>
            <a:gdLst/>
            <a:ahLst/>
            <a:cxnLst/>
            <a:rect r="r" b="b" t="t" l="l"/>
            <a:pathLst>
              <a:path h="1826443" w="13369563">
                <a:moveTo>
                  <a:pt x="0" y="0"/>
                </a:moveTo>
                <a:lnTo>
                  <a:pt x="13369563" y="0"/>
                </a:lnTo>
                <a:lnTo>
                  <a:pt x="13369563" y="1826443"/>
                </a:lnTo>
                <a:lnTo>
                  <a:pt x="0" y="1826443"/>
                </a:lnTo>
                <a:lnTo>
                  <a:pt x="0" y="0"/>
                </a:lnTo>
                <a:close/>
              </a:path>
            </a:pathLst>
          </a:custGeom>
          <a:blipFill>
            <a:blip r:embed="rId6"/>
            <a:stretch>
              <a:fillRect l="0" t="0" r="0" b="0"/>
            </a:stretch>
          </a:blipFill>
        </p:spPr>
      </p:sp>
      <p:sp>
        <p:nvSpPr>
          <p:cNvPr name="TextBox 6" id="6"/>
          <p:cNvSpPr txBox="true"/>
          <p:nvPr/>
        </p:nvSpPr>
        <p:spPr>
          <a:xfrm rot="0">
            <a:off x="401142" y="2074890"/>
            <a:ext cx="10011945" cy="426720"/>
          </a:xfrm>
          <a:prstGeom prst="rect">
            <a:avLst/>
          </a:prstGeom>
        </p:spPr>
        <p:txBody>
          <a:bodyPr anchor="t" rtlCol="false" tIns="0" lIns="0" bIns="0" rIns="0">
            <a:spAutoFit/>
          </a:bodyPr>
          <a:lstStyle/>
          <a:p>
            <a:pPr>
              <a:lnSpc>
                <a:spcPts val="3120"/>
              </a:lnSpc>
            </a:pPr>
          </a:p>
        </p:txBody>
      </p:sp>
      <p:sp>
        <p:nvSpPr>
          <p:cNvPr name="TextBox 7" id="7"/>
          <p:cNvSpPr txBox="true"/>
          <p:nvPr/>
        </p:nvSpPr>
        <p:spPr>
          <a:xfrm rot="0">
            <a:off x="621564" y="2151090"/>
            <a:ext cx="10011945" cy="426720"/>
          </a:xfrm>
          <a:prstGeom prst="rect">
            <a:avLst/>
          </a:prstGeom>
        </p:spPr>
        <p:txBody>
          <a:bodyPr anchor="t" rtlCol="false" tIns="0" lIns="0" bIns="0" rIns="0">
            <a:spAutoFit/>
          </a:bodyPr>
          <a:lstStyle/>
          <a:p>
            <a:pPr>
              <a:lnSpc>
                <a:spcPts val="3120"/>
              </a:lnSpc>
            </a:pPr>
          </a:p>
        </p:txBody>
      </p:sp>
      <p:sp>
        <p:nvSpPr>
          <p:cNvPr name="TextBox 8" id="8"/>
          <p:cNvSpPr txBox="true"/>
          <p:nvPr/>
        </p:nvSpPr>
        <p:spPr>
          <a:xfrm rot="0">
            <a:off x="401142" y="322290"/>
            <a:ext cx="10822563" cy="991235"/>
          </a:xfrm>
          <a:prstGeom prst="rect">
            <a:avLst/>
          </a:prstGeom>
        </p:spPr>
        <p:txBody>
          <a:bodyPr anchor="t" rtlCol="false" tIns="0" lIns="0" bIns="0" rIns="0">
            <a:spAutoFit/>
          </a:bodyPr>
          <a:lstStyle/>
          <a:p>
            <a:pPr>
              <a:lnSpc>
                <a:spcPts val="7840"/>
              </a:lnSpc>
            </a:pPr>
            <a:r>
              <a:rPr lang="en-US" sz="5600">
                <a:solidFill>
                  <a:srgbClr val="000000"/>
                </a:solidFill>
                <a:latin typeface="Arimo"/>
              </a:rPr>
              <a:t>BIC Model</a:t>
            </a:r>
          </a:p>
        </p:txBody>
      </p:sp>
      <p:sp>
        <p:nvSpPr>
          <p:cNvPr name="TextBox 9" id="9"/>
          <p:cNvSpPr txBox="true"/>
          <p:nvPr/>
        </p:nvSpPr>
        <p:spPr>
          <a:xfrm rot="0">
            <a:off x="401142" y="1894232"/>
            <a:ext cx="6242893"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BIC.lm1</a:t>
            </a:r>
          </a:p>
        </p:txBody>
      </p:sp>
      <p:sp>
        <p:nvSpPr>
          <p:cNvPr name="TextBox 10" id="10"/>
          <p:cNvSpPr txBox="true"/>
          <p:nvPr/>
        </p:nvSpPr>
        <p:spPr>
          <a:xfrm rot="0">
            <a:off x="401142" y="5565581"/>
            <a:ext cx="6242893"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BIC.lm2</a:t>
            </a:r>
          </a:p>
        </p:txBody>
      </p:sp>
      <p:sp>
        <p:nvSpPr>
          <p:cNvPr name="TextBox 11" id="11"/>
          <p:cNvSpPr txBox="true"/>
          <p:nvPr/>
        </p:nvSpPr>
        <p:spPr>
          <a:xfrm rot="0">
            <a:off x="1506729" y="4442360"/>
            <a:ext cx="6395864" cy="12344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Adjusted R-square: 84.93%</a:t>
            </a:r>
          </a:p>
          <a:p>
            <a:pPr algn="ctr">
              <a:lnSpc>
                <a:spcPts val="3359"/>
              </a:lnSpc>
            </a:pPr>
            <a:r>
              <a:rPr lang="en-US" sz="2400">
                <a:solidFill>
                  <a:srgbClr val="000000"/>
                </a:solidFill>
                <a:latin typeface="Canva Sans"/>
              </a:rPr>
              <a:t>P= 0.00000000000000022</a:t>
            </a:r>
          </a:p>
          <a:p>
            <a:pPr algn="ctr">
              <a:lnSpc>
                <a:spcPts val="3359"/>
              </a:lnSpc>
            </a:pPr>
          </a:p>
        </p:txBody>
      </p:sp>
      <p:sp>
        <p:nvSpPr>
          <p:cNvPr name="TextBox 12" id="12"/>
          <p:cNvSpPr txBox="true"/>
          <p:nvPr/>
        </p:nvSpPr>
        <p:spPr>
          <a:xfrm rot="0">
            <a:off x="2813096" y="8381989"/>
            <a:ext cx="4278809" cy="12344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Adjusted R-square: 85.02%</a:t>
            </a:r>
          </a:p>
          <a:p>
            <a:pPr algn="ctr">
              <a:lnSpc>
                <a:spcPts val="3359"/>
              </a:lnSpc>
            </a:pPr>
            <a:r>
              <a:rPr lang="en-US" sz="2400">
                <a:solidFill>
                  <a:srgbClr val="000000"/>
                </a:solidFill>
                <a:latin typeface="Canva Sans"/>
              </a:rPr>
              <a:t>P= 0.00000000000000022</a:t>
            </a:r>
          </a:p>
          <a:p>
            <a:pPr algn="ctr">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401142" y="4656294"/>
            <a:ext cx="6323055" cy="3206538"/>
          </a:xfrm>
          <a:custGeom>
            <a:avLst/>
            <a:gdLst/>
            <a:ahLst/>
            <a:cxnLst/>
            <a:rect r="r" b="b" t="t" l="l"/>
            <a:pathLst>
              <a:path h="3206538" w="6323055">
                <a:moveTo>
                  <a:pt x="0" y="0"/>
                </a:moveTo>
                <a:lnTo>
                  <a:pt x="6323056" y="0"/>
                </a:lnTo>
                <a:lnTo>
                  <a:pt x="6323056" y="3206538"/>
                </a:lnTo>
                <a:lnTo>
                  <a:pt x="0" y="3206538"/>
                </a:lnTo>
                <a:lnTo>
                  <a:pt x="0" y="0"/>
                </a:lnTo>
                <a:close/>
              </a:path>
            </a:pathLst>
          </a:custGeom>
          <a:blipFill>
            <a:blip r:embed="rId3"/>
            <a:stretch>
              <a:fillRect l="0" t="-1062" r="0" b="-1062"/>
            </a:stretch>
          </a:blipFill>
        </p:spPr>
      </p:sp>
      <p:sp>
        <p:nvSpPr>
          <p:cNvPr name="Freeform 3" id="3"/>
          <p:cNvSpPr/>
          <p:nvPr/>
        </p:nvSpPr>
        <p:spPr>
          <a:xfrm flipH="false" flipV="false" rot="0">
            <a:off x="6883221" y="6529620"/>
            <a:ext cx="10332387" cy="1333211"/>
          </a:xfrm>
          <a:custGeom>
            <a:avLst/>
            <a:gdLst/>
            <a:ahLst/>
            <a:cxnLst/>
            <a:rect r="r" b="b" t="t" l="l"/>
            <a:pathLst>
              <a:path h="1333211" w="10332387">
                <a:moveTo>
                  <a:pt x="0" y="0"/>
                </a:moveTo>
                <a:lnTo>
                  <a:pt x="10332387" y="0"/>
                </a:lnTo>
                <a:lnTo>
                  <a:pt x="10332387" y="1333212"/>
                </a:lnTo>
                <a:lnTo>
                  <a:pt x="0" y="1333212"/>
                </a:lnTo>
                <a:lnTo>
                  <a:pt x="0" y="0"/>
                </a:lnTo>
                <a:close/>
              </a:path>
            </a:pathLst>
          </a:custGeom>
          <a:blipFill>
            <a:blip r:embed="rId4"/>
            <a:stretch>
              <a:fillRect l="0" t="0" r="0" b="0"/>
            </a:stretch>
          </a:blipFill>
        </p:spPr>
      </p:sp>
      <p:sp>
        <p:nvSpPr>
          <p:cNvPr name="Freeform 4" id="4"/>
          <p:cNvSpPr/>
          <p:nvPr/>
        </p:nvSpPr>
        <p:spPr>
          <a:xfrm flipH="false" flipV="false" rot="0">
            <a:off x="6883221" y="4487763"/>
            <a:ext cx="10376079" cy="1311475"/>
          </a:xfrm>
          <a:custGeom>
            <a:avLst/>
            <a:gdLst/>
            <a:ahLst/>
            <a:cxnLst/>
            <a:rect r="r" b="b" t="t" l="l"/>
            <a:pathLst>
              <a:path h="1311475" w="10376079">
                <a:moveTo>
                  <a:pt x="0" y="0"/>
                </a:moveTo>
                <a:lnTo>
                  <a:pt x="10376079" y="0"/>
                </a:lnTo>
                <a:lnTo>
                  <a:pt x="10376079" y="1311474"/>
                </a:lnTo>
                <a:lnTo>
                  <a:pt x="0" y="1311474"/>
                </a:lnTo>
                <a:lnTo>
                  <a:pt x="0" y="0"/>
                </a:lnTo>
                <a:close/>
              </a:path>
            </a:pathLst>
          </a:custGeom>
          <a:blipFill>
            <a:blip r:embed="rId5"/>
            <a:stretch>
              <a:fillRect l="0" t="0" r="0" b="0"/>
            </a:stretch>
          </a:blipFill>
        </p:spPr>
      </p:sp>
      <p:grpSp>
        <p:nvGrpSpPr>
          <p:cNvPr name="Group 5" id="5"/>
          <p:cNvGrpSpPr/>
          <p:nvPr/>
        </p:nvGrpSpPr>
        <p:grpSpPr>
          <a:xfrm rot="0">
            <a:off x="401142" y="464142"/>
            <a:ext cx="14954743" cy="2037468"/>
            <a:chOff x="0" y="0"/>
            <a:chExt cx="19939657" cy="2716624"/>
          </a:xfrm>
        </p:grpSpPr>
        <p:sp>
          <p:nvSpPr>
            <p:cNvPr name="TextBox 6" id="6"/>
            <p:cNvSpPr txBox="true"/>
            <p:nvPr/>
          </p:nvSpPr>
          <p:spPr>
            <a:xfrm rot="0">
              <a:off x="0" y="-9525"/>
              <a:ext cx="19939657" cy="1635125"/>
            </a:xfrm>
            <a:prstGeom prst="rect">
              <a:avLst/>
            </a:prstGeom>
          </p:spPr>
          <p:txBody>
            <a:bodyPr anchor="t" rtlCol="false" tIns="0" lIns="0" bIns="0" rIns="0">
              <a:spAutoFit/>
            </a:bodyPr>
            <a:lstStyle/>
            <a:p>
              <a:pPr>
                <a:lnSpc>
                  <a:spcPts val="9600"/>
                </a:lnSpc>
              </a:pPr>
              <a:r>
                <a:rPr lang="en-US" sz="8000">
                  <a:solidFill>
                    <a:srgbClr val="000000"/>
                  </a:solidFill>
                  <a:latin typeface="Corben"/>
                </a:rPr>
                <a:t>Main Effect Model Selection</a:t>
              </a:r>
            </a:p>
          </p:txBody>
        </p:sp>
        <p:sp>
          <p:nvSpPr>
            <p:cNvPr name="TextBox 7" id="7"/>
            <p:cNvSpPr txBox="true"/>
            <p:nvPr/>
          </p:nvSpPr>
          <p:spPr>
            <a:xfrm rot="0">
              <a:off x="0" y="2169889"/>
              <a:ext cx="19098707" cy="546735"/>
            </a:xfrm>
            <a:prstGeom prst="rect">
              <a:avLst/>
            </a:prstGeom>
          </p:spPr>
          <p:txBody>
            <a:bodyPr anchor="t" rtlCol="false" tIns="0" lIns="0" bIns="0" rIns="0">
              <a:spAutoFit/>
            </a:bodyPr>
            <a:lstStyle/>
            <a:p>
              <a:pPr>
                <a:lnSpc>
                  <a:spcPts val="3120"/>
                </a:lnSpc>
              </a:pPr>
            </a:p>
          </p:txBody>
        </p:sp>
      </p:grpSp>
      <p:sp>
        <p:nvSpPr>
          <p:cNvPr name="TextBox 8" id="8"/>
          <p:cNvSpPr txBox="true"/>
          <p:nvPr/>
        </p:nvSpPr>
        <p:spPr>
          <a:xfrm rot="0">
            <a:off x="621564" y="2151090"/>
            <a:ext cx="10011945" cy="426720"/>
          </a:xfrm>
          <a:prstGeom prst="rect">
            <a:avLst/>
          </a:prstGeom>
        </p:spPr>
        <p:txBody>
          <a:bodyPr anchor="t" rtlCol="false" tIns="0" lIns="0" bIns="0" rIns="0">
            <a:spAutoFit/>
          </a:bodyPr>
          <a:lstStyle/>
          <a:p>
            <a:pPr>
              <a:lnSpc>
                <a:spcPts val="3120"/>
              </a:lnSpc>
            </a:pPr>
          </a:p>
        </p:txBody>
      </p:sp>
      <p:sp>
        <p:nvSpPr>
          <p:cNvPr name="TextBox 9" id="9"/>
          <p:cNvSpPr txBox="true"/>
          <p:nvPr/>
        </p:nvSpPr>
        <p:spPr>
          <a:xfrm rot="0">
            <a:off x="276896" y="2501610"/>
            <a:ext cx="18222366" cy="2279650"/>
          </a:xfrm>
          <a:prstGeom prst="rect">
            <a:avLst/>
          </a:prstGeom>
        </p:spPr>
        <p:txBody>
          <a:bodyPr anchor="t" rtlCol="false" tIns="0" lIns="0" bIns="0" rIns="0">
            <a:spAutoFit/>
          </a:bodyPr>
          <a:lstStyle/>
          <a:p>
            <a:pPr>
              <a:lnSpc>
                <a:spcPts val="4340"/>
              </a:lnSpc>
            </a:pPr>
            <a:r>
              <a:rPr lang="en-US" sz="3100">
                <a:solidFill>
                  <a:srgbClr val="000000"/>
                </a:solidFill>
                <a:latin typeface="Arimo"/>
              </a:rPr>
              <a:t>Choose one best model from 4 different models to do further interaction higher order model.  Measure Adj R2, RMSE, F value and number of variables to determine which is the best main effect model.</a:t>
            </a:r>
          </a:p>
          <a:p>
            <a:pPr algn="ctr">
              <a:lnSpc>
                <a:spcPts val="4759"/>
              </a:lnSpc>
            </a:pPr>
          </a:p>
          <a:p>
            <a:pPr algn="ctr">
              <a:lnSpc>
                <a:spcPts val="4759"/>
              </a:lnSpc>
            </a:pPr>
          </a:p>
        </p:txBody>
      </p:sp>
      <p:sp>
        <p:nvSpPr>
          <p:cNvPr name="TextBox 10" id="10"/>
          <p:cNvSpPr txBox="true"/>
          <p:nvPr/>
        </p:nvSpPr>
        <p:spPr>
          <a:xfrm rot="0">
            <a:off x="6853352" y="8127168"/>
            <a:ext cx="10499482" cy="1626917"/>
          </a:xfrm>
          <a:prstGeom prst="rect">
            <a:avLst/>
          </a:prstGeom>
        </p:spPr>
        <p:txBody>
          <a:bodyPr anchor="t" rtlCol="false" tIns="0" lIns="0" bIns="0" rIns="0">
            <a:spAutoFit/>
          </a:bodyPr>
          <a:lstStyle/>
          <a:p>
            <a:pPr algn="ctr">
              <a:lnSpc>
                <a:spcPts val="3252"/>
              </a:lnSpc>
            </a:pPr>
            <a:r>
              <a:rPr lang="en-US" sz="2323">
                <a:solidFill>
                  <a:srgbClr val="000000"/>
                </a:solidFill>
                <a:latin typeface="Canva Sans"/>
              </a:rPr>
              <a:t>Final main effect model=Life.expectancy~factor(year_category)+factor(Continent)+Adult.Mortality+infant.deaths+ BMI+Polio+Diphtheria+log(HIV.AIDS)+GDP+ log(Population)+Income.composition.of.resources,data=Life.expectancy)</a:t>
            </a:r>
          </a:p>
        </p:txBody>
      </p:sp>
      <p:sp>
        <p:nvSpPr>
          <p:cNvPr name="Freeform 11" id="11"/>
          <p:cNvSpPr/>
          <p:nvPr/>
        </p:nvSpPr>
        <p:spPr>
          <a:xfrm flipH="false" flipV="false" rot="0">
            <a:off x="4185608" y="5779322"/>
            <a:ext cx="403424" cy="360148"/>
          </a:xfrm>
          <a:custGeom>
            <a:avLst/>
            <a:gdLst/>
            <a:ahLst/>
            <a:cxnLst/>
            <a:rect r="r" b="b" t="t" l="l"/>
            <a:pathLst>
              <a:path h="360148" w="403424">
                <a:moveTo>
                  <a:pt x="0" y="0"/>
                </a:moveTo>
                <a:lnTo>
                  <a:pt x="403424" y="0"/>
                </a:lnTo>
                <a:lnTo>
                  <a:pt x="403424" y="360148"/>
                </a:lnTo>
                <a:lnTo>
                  <a:pt x="0" y="3601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853352" y="3938605"/>
            <a:ext cx="7192917" cy="549158"/>
          </a:xfrm>
          <a:prstGeom prst="rect">
            <a:avLst/>
          </a:prstGeom>
        </p:spPr>
        <p:txBody>
          <a:bodyPr anchor="t" rtlCol="false" tIns="0" lIns="0" bIns="0" rIns="0">
            <a:spAutoFit/>
          </a:bodyPr>
          <a:lstStyle/>
          <a:p>
            <a:pPr>
              <a:lnSpc>
                <a:spcPts val="4237"/>
              </a:lnSpc>
              <a:spcBef>
                <a:spcPct val="0"/>
              </a:spcBef>
            </a:pPr>
            <a:r>
              <a:rPr lang="en-US" sz="3259">
                <a:solidFill>
                  <a:srgbClr val="000000"/>
                </a:solidFill>
                <a:latin typeface="Arimo"/>
              </a:rPr>
              <a:t>Reduced model. 85.04964</a:t>
            </a:r>
          </a:p>
        </p:txBody>
      </p:sp>
      <p:sp>
        <p:nvSpPr>
          <p:cNvPr name="TextBox 13" id="13"/>
          <p:cNvSpPr txBox="true"/>
          <p:nvPr/>
        </p:nvSpPr>
        <p:spPr>
          <a:xfrm rot="0">
            <a:off x="6883221" y="5966777"/>
            <a:ext cx="9859480" cy="549158"/>
          </a:xfrm>
          <a:prstGeom prst="rect">
            <a:avLst/>
          </a:prstGeom>
        </p:spPr>
        <p:txBody>
          <a:bodyPr anchor="t" rtlCol="false" tIns="0" lIns="0" bIns="0" rIns="0">
            <a:spAutoFit/>
          </a:bodyPr>
          <a:lstStyle/>
          <a:p>
            <a:pPr>
              <a:lnSpc>
                <a:spcPts val="4237"/>
              </a:lnSpc>
              <a:spcBef>
                <a:spcPct val="0"/>
              </a:spcBef>
            </a:pPr>
            <a:r>
              <a:rPr lang="en-US" sz="3259">
                <a:solidFill>
                  <a:srgbClr val="000000"/>
                </a:solidFill>
                <a:latin typeface="Arimo"/>
              </a:rPr>
              <a:t>BIC #12  model ( less 2 variables) 85.02273</a:t>
            </a:r>
          </a:p>
        </p:txBody>
      </p:sp>
      <p:sp>
        <p:nvSpPr>
          <p:cNvPr name="Freeform 14" id="14"/>
          <p:cNvSpPr/>
          <p:nvPr/>
        </p:nvSpPr>
        <p:spPr>
          <a:xfrm flipH="false" flipV="false" rot="0">
            <a:off x="6278995" y="4857460"/>
            <a:ext cx="445203" cy="397445"/>
          </a:xfrm>
          <a:custGeom>
            <a:avLst/>
            <a:gdLst/>
            <a:ahLst/>
            <a:cxnLst/>
            <a:rect r="r" b="b" t="t" l="l"/>
            <a:pathLst>
              <a:path h="397445" w="445203">
                <a:moveTo>
                  <a:pt x="0" y="0"/>
                </a:moveTo>
                <a:lnTo>
                  <a:pt x="445203" y="0"/>
                </a:lnTo>
                <a:lnTo>
                  <a:pt x="445203" y="397445"/>
                </a:lnTo>
                <a:lnTo>
                  <a:pt x="0" y="3974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355885" y="6003190"/>
            <a:ext cx="574358" cy="512745"/>
          </a:xfrm>
          <a:custGeom>
            <a:avLst/>
            <a:gdLst/>
            <a:ahLst/>
            <a:cxnLst/>
            <a:rect r="r" b="b" t="t" l="l"/>
            <a:pathLst>
              <a:path h="512745" w="574358">
                <a:moveTo>
                  <a:pt x="0" y="0"/>
                </a:moveTo>
                <a:lnTo>
                  <a:pt x="574357" y="0"/>
                </a:lnTo>
                <a:lnTo>
                  <a:pt x="574357" y="512745"/>
                </a:lnTo>
                <a:lnTo>
                  <a:pt x="0" y="512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5453548" y="5581846"/>
            <a:ext cx="957014" cy="436638"/>
          </a:xfrm>
          <a:custGeom>
            <a:avLst/>
            <a:gdLst/>
            <a:ahLst/>
            <a:cxnLst/>
            <a:rect r="r" b="b" t="t" l="l"/>
            <a:pathLst>
              <a:path h="436638" w="957014">
                <a:moveTo>
                  <a:pt x="0" y="0"/>
                </a:moveTo>
                <a:lnTo>
                  <a:pt x="957014" y="0"/>
                </a:lnTo>
                <a:lnTo>
                  <a:pt x="957014" y="436638"/>
                </a:lnTo>
                <a:lnTo>
                  <a:pt x="0" y="436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72735" y="3701774"/>
            <a:ext cx="10315265" cy="1228383"/>
          </a:xfrm>
          <a:custGeom>
            <a:avLst/>
            <a:gdLst/>
            <a:ahLst/>
            <a:cxnLst/>
            <a:rect r="r" b="b" t="t" l="l"/>
            <a:pathLst>
              <a:path h="1228383" w="10315265">
                <a:moveTo>
                  <a:pt x="0" y="0"/>
                </a:moveTo>
                <a:lnTo>
                  <a:pt x="10315265" y="0"/>
                </a:lnTo>
                <a:lnTo>
                  <a:pt x="10315265" y="1228383"/>
                </a:lnTo>
                <a:lnTo>
                  <a:pt x="0" y="1228383"/>
                </a:lnTo>
                <a:lnTo>
                  <a:pt x="0" y="0"/>
                </a:lnTo>
                <a:close/>
              </a:path>
            </a:pathLst>
          </a:custGeom>
          <a:blipFill>
            <a:blip r:embed="rId5"/>
            <a:stretch>
              <a:fillRect l="0" t="0" r="0" b="0"/>
            </a:stretch>
          </a:blipFill>
        </p:spPr>
      </p:sp>
      <p:sp>
        <p:nvSpPr>
          <p:cNvPr name="Freeform 4" id="4"/>
          <p:cNvSpPr/>
          <p:nvPr/>
        </p:nvSpPr>
        <p:spPr>
          <a:xfrm flipH="false" flipV="false" rot="0">
            <a:off x="7321580" y="8549128"/>
            <a:ext cx="10819002" cy="1418345"/>
          </a:xfrm>
          <a:custGeom>
            <a:avLst/>
            <a:gdLst/>
            <a:ahLst/>
            <a:cxnLst/>
            <a:rect r="r" b="b" t="t" l="l"/>
            <a:pathLst>
              <a:path h="1418345" w="10819002">
                <a:moveTo>
                  <a:pt x="0" y="0"/>
                </a:moveTo>
                <a:lnTo>
                  <a:pt x="10819002" y="0"/>
                </a:lnTo>
                <a:lnTo>
                  <a:pt x="10819002" y="1418344"/>
                </a:lnTo>
                <a:lnTo>
                  <a:pt x="0" y="1418344"/>
                </a:lnTo>
                <a:lnTo>
                  <a:pt x="0" y="0"/>
                </a:lnTo>
                <a:close/>
              </a:path>
            </a:pathLst>
          </a:custGeom>
          <a:blipFill>
            <a:blip r:embed="rId6"/>
            <a:stretch>
              <a:fillRect l="0" t="0" r="0" b="0"/>
            </a:stretch>
          </a:blipFill>
        </p:spPr>
      </p:sp>
      <p:grpSp>
        <p:nvGrpSpPr>
          <p:cNvPr name="Group 5" id="5"/>
          <p:cNvGrpSpPr/>
          <p:nvPr/>
        </p:nvGrpSpPr>
        <p:grpSpPr>
          <a:xfrm rot="0">
            <a:off x="227154" y="507639"/>
            <a:ext cx="10452788" cy="1427868"/>
            <a:chOff x="0" y="0"/>
            <a:chExt cx="13937051" cy="1903824"/>
          </a:xfrm>
        </p:grpSpPr>
        <p:sp>
          <p:nvSpPr>
            <p:cNvPr name="TextBox 6" id="6"/>
            <p:cNvSpPr txBox="true"/>
            <p:nvPr/>
          </p:nvSpPr>
          <p:spPr>
            <a:xfrm rot="0">
              <a:off x="0" y="-9525"/>
              <a:ext cx="13937051" cy="822325"/>
            </a:xfrm>
            <a:prstGeom prst="rect">
              <a:avLst/>
            </a:prstGeom>
          </p:spPr>
          <p:txBody>
            <a:bodyPr anchor="t" rtlCol="false" tIns="0" lIns="0" bIns="0" rIns="0">
              <a:spAutoFit/>
            </a:bodyPr>
            <a:lstStyle/>
            <a:p>
              <a:pPr>
                <a:lnSpc>
                  <a:spcPts val="4800"/>
                </a:lnSpc>
              </a:pPr>
              <a:r>
                <a:rPr lang="en-US" sz="4000">
                  <a:solidFill>
                    <a:srgbClr val="000000"/>
                  </a:solidFill>
                  <a:latin typeface="Corben"/>
                </a:rPr>
                <a:t>Interaction Model </a:t>
              </a:r>
            </a:p>
          </p:txBody>
        </p:sp>
        <p:sp>
          <p:nvSpPr>
            <p:cNvPr name="TextBox 7" id="7"/>
            <p:cNvSpPr txBox="true"/>
            <p:nvPr/>
          </p:nvSpPr>
          <p:spPr>
            <a:xfrm rot="0">
              <a:off x="0" y="1357089"/>
              <a:ext cx="13349260" cy="546735"/>
            </a:xfrm>
            <a:prstGeom prst="rect">
              <a:avLst/>
            </a:prstGeom>
          </p:spPr>
          <p:txBody>
            <a:bodyPr anchor="t" rtlCol="false" tIns="0" lIns="0" bIns="0" rIns="0">
              <a:spAutoFit/>
            </a:bodyPr>
            <a:lstStyle/>
            <a:p>
              <a:pPr>
                <a:lnSpc>
                  <a:spcPts val="3120"/>
                </a:lnSpc>
              </a:pPr>
            </a:p>
          </p:txBody>
        </p:sp>
      </p:grpSp>
      <p:grpSp>
        <p:nvGrpSpPr>
          <p:cNvPr name="Group 8" id="8"/>
          <p:cNvGrpSpPr/>
          <p:nvPr/>
        </p:nvGrpSpPr>
        <p:grpSpPr>
          <a:xfrm rot="0">
            <a:off x="227154" y="5364090"/>
            <a:ext cx="14348745" cy="1434688"/>
            <a:chOff x="0" y="0"/>
            <a:chExt cx="19131660" cy="1912917"/>
          </a:xfrm>
        </p:grpSpPr>
        <p:sp>
          <p:nvSpPr>
            <p:cNvPr name="TextBox 9" id="9"/>
            <p:cNvSpPr txBox="true"/>
            <p:nvPr/>
          </p:nvSpPr>
          <p:spPr>
            <a:xfrm rot="0">
              <a:off x="0" y="0"/>
              <a:ext cx="19131660" cy="816682"/>
            </a:xfrm>
            <a:prstGeom prst="rect">
              <a:avLst/>
            </a:prstGeom>
          </p:spPr>
          <p:txBody>
            <a:bodyPr anchor="t" rtlCol="false" tIns="0" lIns="0" bIns="0" rIns="0">
              <a:spAutoFit/>
            </a:bodyPr>
            <a:lstStyle/>
            <a:p>
              <a:pPr>
                <a:lnSpc>
                  <a:spcPts val="4822"/>
                </a:lnSpc>
              </a:pPr>
              <a:r>
                <a:rPr lang="en-US" sz="4019">
                  <a:solidFill>
                    <a:srgbClr val="000000"/>
                  </a:solidFill>
                  <a:latin typeface="Corben"/>
                </a:rPr>
                <a:t>Higher Order Model                 Final Model of  Year(categorical)</a:t>
              </a:r>
            </a:p>
          </p:txBody>
        </p:sp>
        <p:sp>
          <p:nvSpPr>
            <p:cNvPr name="TextBox 10" id="10"/>
            <p:cNvSpPr txBox="true"/>
            <p:nvPr/>
          </p:nvSpPr>
          <p:spPr>
            <a:xfrm rot="0">
              <a:off x="0" y="1363889"/>
              <a:ext cx="18324787" cy="549028"/>
            </a:xfrm>
            <a:prstGeom prst="rect">
              <a:avLst/>
            </a:prstGeom>
          </p:spPr>
          <p:txBody>
            <a:bodyPr anchor="t" rtlCol="false" tIns="0" lIns="0" bIns="0" rIns="0">
              <a:spAutoFit/>
            </a:bodyPr>
            <a:lstStyle/>
            <a:p>
              <a:pPr>
                <a:lnSpc>
                  <a:spcPts val="3134"/>
                </a:lnSpc>
              </a:pPr>
            </a:p>
          </p:txBody>
        </p:sp>
      </p:grpSp>
      <p:sp>
        <p:nvSpPr>
          <p:cNvPr name="TextBox 11" id="11"/>
          <p:cNvSpPr txBox="true"/>
          <p:nvPr/>
        </p:nvSpPr>
        <p:spPr>
          <a:xfrm rot="0">
            <a:off x="227154" y="1897407"/>
            <a:ext cx="15196328" cy="1153795"/>
          </a:xfrm>
          <a:prstGeom prst="rect">
            <a:avLst/>
          </a:prstGeom>
        </p:spPr>
        <p:txBody>
          <a:bodyPr anchor="t" rtlCol="false" tIns="0" lIns="0" bIns="0" rIns="0">
            <a:spAutoFit/>
          </a:bodyPr>
          <a:lstStyle/>
          <a:p>
            <a:pPr>
              <a:lnSpc>
                <a:spcPts val="3079"/>
              </a:lnSpc>
            </a:pPr>
            <a:r>
              <a:rPr lang="en-US" sz="2199">
                <a:solidFill>
                  <a:srgbClr val="000000"/>
                </a:solidFill>
                <a:latin typeface="Canva Sans"/>
              </a:rPr>
              <a:t>Interction_model= lm(Life.expectancy~(factor(year_category)+factor(Continent)+Adult.Mortality+infant.deaths+ BMI+Polio+Diphtheria+log(HIV.AIDS)+GDP+ log(Population)+Income.composition.of.resources)^2,data=Life.expectancy)</a:t>
            </a:r>
          </a:p>
        </p:txBody>
      </p:sp>
      <p:sp>
        <p:nvSpPr>
          <p:cNvPr name="TextBox 12" id="12"/>
          <p:cNvSpPr txBox="true"/>
          <p:nvPr/>
        </p:nvSpPr>
        <p:spPr>
          <a:xfrm rot="0">
            <a:off x="227154" y="6261652"/>
            <a:ext cx="18598478" cy="2715895"/>
          </a:xfrm>
          <a:prstGeom prst="rect">
            <a:avLst/>
          </a:prstGeom>
        </p:spPr>
        <p:txBody>
          <a:bodyPr anchor="t" rtlCol="false" tIns="0" lIns="0" bIns="0" rIns="0">
            <a:spAutoFit/>
          </a:bodyPr>
          <a:lstStyle/>
          <a:p>
            <a:pPr>
              <a:lnSpc>
                <a:spcPts val="3079"/>
              </a:lnSpc>
            </a:pPr>
            <a:r>
              <a:rPr lang="en-US" sz="2199">
                <a:solidFill>
                  <a:srgbClr val="000000"/>
                </a:solidFill>
                <a:latin typeface="Canva Sans"/>
              </a:rPr>
              <a:t>Higher_order_lm=lm(Life.expectancy~I</a:t>
            </a:r>
            <a:r>
              <a:rPr lang="en-US" sz="2199">
                <a:solidFill>
                  <a:srgbClr val="FF3131"/>
                </a:solidFill>
                <a:latin typeface="Canva Sans"/>
              </a:rPr>
              <a:t>(Adult.Mortality^2</a:t>
            </a:r>
            <a:r>
              <a:rPr lang="en-US" sz="2199">
                <a:solidFill>
                  <a:srgbClr val="000000"/>
                </a:solidFill>
                <a:latin typeface="Canva Sans"/>
              </a:rPr>
              <a:t>)+factor(year_category)+factor(Continent)+Adult.Mortality+infant.deaths+ BMI+Polio+Diphtheria+log(HIV.AIDS)+GDP+ log(Population)+Income.composition.of.resources+factor(Continent):Adult.Mortality+ factor(Continent):infant.deaths +factor(Continent):BMI+ factor(Continent):log(HIV.AIDS)+ factor(Continent):Income.composition.of.resources + Adult.Mortality:infant.deaths+ infant.deaths:Income.composition.of.resources+ BMI:Diphtheria+GDP:log(Population),data=Life.expectancy)</a:t>
            </a:r>
          </a:p>
          <a:p>
            <a:pPr>
              <a:lnSpc>
                <a:spcPts val="3079"/>
              </a:lnSpc>
            </a:pPr>
          </a:p>
          <a:p>
            <a:pPr>
              <a:lnSpc>
                <a:spcPts val="3079"/>
              </a:lnSpc>
            </a:pPr>
          </a:p>
        </p:txBody>
      </p:sp>
      <p:sp>
        <p:nvSpPr>
          <p:cNvPr name="TextBox 13" id="13"/>
          <p:cNvSpPr txBox="true"/>
          <p:nvPr/>
        </p:nvSpPr>
        <p:spPr>
          <a:xfrm rot="0">
            <a:off x="1827055" y="8511028"/>
            <a:ext cx="3921844" cy="134810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Adjusted R-square: 88.9%</a:t>
            </a:r>
          </a:p>
          <a:p>
            <a:pPr algn="ctr">
              <a:lnSpc>
                <a:spcPts val="3079"/>
              </a:lnSpc>
            </a:pPr>
            <a:r>
              <a:rPr lang="en-US" sz="2199">
                <a:solidFill>
                  <a:srgbClr val="000000"/>
                </a:solidFill>
                <a:latin typeface="Canva Sans"/>
              </a:rPr>
              <a:t>P= 0.00000000000000022</a:t>
            </a:r>
          </a:p>
          <a:p>
            <a:pPr algn="ctr">
              <a:lnSpc>
                <a:spcPts val="4759"/>
              </a:lnSpc>
            </a:pPr>
          </a:p>
        </p:txBody>
      </p:sp>
      <p:sp>
        <p:nvSpPr>
          <p:cNvPr name="TextBox 14" id="14"/>
          <p:cNvSpPr txBox="true"/>
          <p:nvPr/>
        </p:nvSpPr>
        <p:spPr>
          <a:xfrm rot="0">
            <a:off x="1531704" y="3514543"/>
            <a:ext cx="3921844" cy="134810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Adjusted R-square: 88.22%</a:t>
            </a:r>
          </a:p>
          <a:p>
            <a:pPr algn="ctr">
              <a:lnSpc>
                <a:spcPts val="3079"/>
              </a:lnSpc>
            </a:pPr>
            <a:r>
              <a:rPr lang="en-US" sz="2199">
                <a:solidFill>
                  <a:srgbClr val="000000"/>
                </a:solidFill>
                <a:latin typeface="Canva Sans"/>
              </a:rPr>
              <a:t>P= 0.00000000000000022</a:t>
            </a:r>
          </a:p>
          <a:p>
            <a:pPr algn="ctr">
              <a:lnSpc>
                <a:spcPts val="4759"/>
              </a:lnSpc>
            </a:pPr>
          </a:p>
        </p:txBody>
      </p:sp>
      <p:grpSp>
        <p:nvGrpSpPr>
          <p:cNvPr name="Group 15" id="15"/>
          <p:cNvGrpSpPr/>
          <p:nvPr/>
        </p:nvGrpSpPr>
        <p:grpSpPr>
          <a:xfrm rot="0">
            <a:off x="4587240" y="8585835"/>
            <a:ext cx="1243012" cy="422910"/>
            <a:chOff x="0" y="0"/>
            <a:chExt cx="1657350" cy="563880"/>
          </a:xfrm>
        </p:grpSpPr>
        <p:sp>
          <p:nvSpPr>
            <p:cNvPr name="Freeform 16" id="16"/>
            <p:cNvSpPr/>
            <p:nvPr/>
          </p:nvSpPr>
          <p:spPr>
            <a:xfrm flipH="false" flipV="false" rot="0">
              <a:off x="-44450" y="50800"/>
              <a:ext cx="1657350" cy="614680"/>
            </a:xfrm>
            <a:custGeom>
              <a:avLst/>
              <a:gdLst/>
              <a:ahLst/>
              <a:cxnLst/>
              <a:rect r="r" b="b" t="t" l="l"/>
              <a:pathLst>
                <a:path h="614680" w="1657350">
                  <a:moveTo>
                    <a:pt x="95250" y="0"/>
                  </a:moveTo>
                  <a:cubicBezTo>
                    <a:pt x="1449070" y="39370"/>
                    <a:pt x="1657350" y="140970"/>
                    <a:pt x="1651000" y="189230"/>
                  </a:cubicBezTo>
                  <a:cubicBezTo>
                    <a:pt x="1644650" y="240030"/>
                    <a:pt x="1236980" y="226060"/>
                    <a:pt x="1205230" y="292100"/>
                  </a:cubicBezTo>
                  <a:cubicBezTo>
                    <a:pt x="1184910" y="334010"/>
                    <a:pt x="1310640" y="417830"/>
                    <a:pt x="1286510" y="457200"/>
                  </a:cubicBezTo>
                  <a:cubicBezTo>
                    <a:pt x="1224280" y="558800"/>
                    <a:pt x="247650" y="614680"/>
                    <a:pt x="95250" y="462280"/>
                  </a:cubicBezTo>
                  <a:cubicBezTo>
                    <a:pt x="0" y="368300"/>
                    <a:pt x="95250" y="0"/>
                    <a:pt x="95250" y="0"/>
                  </a:cubicBezTo>
                </a:path>
              </a:pathLst>
            </a:custGeom>
            <a:solidFill>
              <a:srgbClr val="FFF234">
                <a:alpha val="49804"/>
              </a:srgbClr>
            </a:solidFill>
            <a:ln cap="sq">
              <a:noFill/>
              <a:prstDash val="solid"/>
              <a:miter/>
            </a:ln>
          </p:spPr>
        </p:sp>
      </p:grpSp>
      <p:grpSp>
        <p:nvGrpSpPr>
          <p:cNvPr name="Group 17" id="17"/>
          <p:cNvGrpSpPr/>
          <p:nvPr/>
        </p:nvGrpSpPr>
        <p:grpSpPr>
          <a:xfrm rot="0">
            <a:off x="4708208" y="8546782"/>
            <a:ext cx="990600" cy="423862"/>
            <a:chOff x="0" y="0"/>
            <a:chExt cx="1320800" cy="565150"/>
          </a:xfrm>
        </p:grpSpPr>
        <p:sp>
          <p:nvSpPr>
            <p:cNvPr name="Freeform 18" id="18"/>
            <p:cNvSpPr/>
            <p:nvPr/>
          </p:nvSpPr>
          <p:spPr>
            <a:xfrm flipH="false" flipV="false" rot="0">
              <a:off x="-43180" y="50800"/>
              <a:ext cx="1407160" cy="617220"/>
            </a:xfrm>
            <a:custGeom>
              <a:avLst/>
              <a:gdLst/>
              <a:ahLst/>
              <a:cxnLst/>
              <a:rect r="r" b="b" t="t" l="l"/>
              <a:pathLst>
                <a:path h="617220" w="1407160">
                  <a:moveTo>
                    <a:pt x="101600" y="0"/>
                  </a:moveTo>
                  <a:cubicBezTo>
                    <a:pt x="1407160" y="101600"/>
                    <a:pt x="1407160" y="369570"/>
                    <a:pt x="1313180" y="463550"/>
                  </a:cubicBezTo>
                  <a:cubicBezTo>
                    <a:pt x="1158240" y="617220"/>
                    <a:pt x="246380" y="615950"/>
                    <a:pt x="93980" y="461010"/>
                  </a:cubicBezTo>
                  <a:cubicBezTo>
                    <a:pt x="0" y="365760"/>
                    <a:pt x="101600" y="0"/>
                    <a:pt x="101600" y="0"/>
                  </a:cubicBezTo>
                </a:path>
              </a:pathLst>
            </a:custGeom>
            <a:solidFill>
              <a:srgbClr val="FFF234">
                <a:alpha val="49804"/>
              </a:srgbClr>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8340939" y="5960057"/>
            <a:ext cx="10676501" cy="10676501"/>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DBF3"/>
            </a:solidFill>
          </p:spPr>
        </p:sp>
      </p:grpSp>
      <p:sp>
        <p:nvSpPr>
          <p:cNvPr name="Freeform 4" id="4"/>
          <p:cNvSpPr/>
          <p:nvPr/>
        </p:nvSpPr>
        <p:spPr>
          <a:xfrm flipH="false" flipV="false" rot="0">
            <a:off x="11225933" y="2605738"/>
            <a:ext cx="4208463" cy="5382917"/>
          </a:xfrm>
          <a:custGeom>
            <a:avLst/>
            <a:gdLst/>
            <a:ahLst/>
            <a:cxnLst/>
            <a:rect r="r" b="b" t="t" l="l"/>
            <a:pathLst>
              <a:path h="5382917" w="4208463">
                <a:moveTo>
                  <a:pt x="0" y="0"/>
                </a:moveTo>
                <a:lnTo>
                  <a:pt x="4208462" y="0"/>
                </a:lnTo>
                <a:lnTo>
                  <a:pt x="4208462" y="5382917"/>
                </a:lnTo>
                <a:lnTo>
                  <a:pt x="0" y="5382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30164" y="4760039"/>
            <a:ext cx="3881778" cy="5059190"/>
          </a:xfrm>
          <a:custGeom>
            <a:avLst/>
            <a:gdLst/>
            <a:ahLst/>
            <a:cxnLst/>
            <a:rect r="r" b="b" t="t" l="l"/>
            <a:pathLst>
              <a:path h="5059190" w="3881778">
                <a:moveTo>
                  <a:pt x="0" y="0"/>
                </a:moveTo>
                <a:lnTo>
                  <a:pt x="3881778" y="0"/>
                </a:lnTo>
                <a:lnTo>
                  <a:pt x="3881778" y="5059190"/>
                </a:lnTo>
                <a:lnTo>
                  <a:pt x="0" y="5059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785721" y="4906229"/>
            <a:ext cx="4042596" cy="5409801"/>
          </a:xfrm>
          <a:custGeom>
            <a:avLst/>
            <a:gdLst/>
            <a:ahLst/>
            <a:cxnLst/>
            <a:rect r="r" b="b" t="t" l="l"/>
            <a:pathLst>
              <a:path h="5409801" w="4042596">
                <a:moveTo>
                  <a:pt x="0" y="0"/>
                </a:moveTo>
                <a:lnTo>
                  <a:pt x="4042597" y="0"/>
                </a:lnTo>
                <a:lnTo>
                  <a:pt x="4042597" y="5409801"/>
                </a:lnTo>
                <a:lnTo>
                  <a:pt x="0" y="54098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29595">
            <a:off x="15434395" y="3219291"/>
            <a:ext cx="2563117" cy="2348747"/>
          </a:xfrm>
          <a:custGeom>
            <a:avLst/>
            <a:gdLst/>
            <a:ahLst/>
            <a:cxnLst/>
            <a:rect r="r" b="b" t="t" l="l"/>
            <a:pathLst>
              <a:path h="2348747" w="2563117">
                <a:moveTo>
                  <a:pt x="0" y="0"/>
                </a:moveTo>
                <a:lnTo>
                  <a:pt x="2563117" y="0"/>
                </a:lnTo>
                <a:lnTo>
                  <a:pt x="2563117" y="2348747"/>
                </a:lnTo>
                <a:lnTo>
                  <a:pt x="0" y="23487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950923" y="1028700"/>
            <a:ext cx="12379241" cy="2026339"/>
            <a:chOff x="0" y="0"/>
            <a:chExt cx="16505654" cy="2701785"/>
          </a:xfrm>
        </p:grpSpPr>
        <p:sp>
          <p:nvSpPr>
            <p:cNvPr name="TextBox 9" id="9"/>
            <p:cNvSpPr txBox="true"/>
            <p:nvPr/>
          </p:nvSpPr>
          <p:spPr>
            <a:xfrm rot="0">
              <a:off x="0" y="0"/>
              <a:ext cx="16505654"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Agenda</a:t>
              </a:r>
            </a:p>
          </p:txBody>
        </p:sp>
        <p:sp>
          <p:nvSpPr>
            <p:cNvPr name="TextBox 10" id="10"/>
            <p:cNvSpPr txBox="true"/>
            <p:nvPr/>
          </p:nvSpPr>
          <p:spPr>
            <a:xfrm rot="0">
              <a:off x="0" y="2006460"/>
              <a:ext cx="11912900" cy="695325"/>
            </a:xfrm>
            <a:prstGeom prst="rect">
              <a:avLst/>
            </a:prstGeom>
          </p:spPr>
          <p:txBody>
            <a:bodyPr anchor="t" rtlCol="false" tIns="0" lIns="0" bIns="0" rIns="0">
              <a:spAutoFit/>
            </a:bodyPr>
            <a:lstStyle/>
            <a:p>
              <a:pPr>
                <a:lnSpc>
                  <a:spcPts val="3900"/>
                </a:lnSpc>
              </a:pPr>
            </a:p>
          </p:txBody>
        </p:sp>
      </p:grpSp>
      <p:grpSp>
        <p:nvGrpSpPr>
          <p:cNvPr name="Group 11" id="11"/>
          <p:cNvGrpSpPr/>
          <p:nvPr/>
        </p:nvGrpSpPr>
        <p:grpSpPr>
          <a:xfrm rot="0">
            <a:off x="1028700" y="4289423"/>
            <a:ext cx="715885" cy="715885"/>
            <a:chOff x="0" y="0"/>
            <a:chExt cx="954513" cy="954513"/>
          </a:xfrm>
        </p:grpSpPr>
        <p:grpSp>
          <p:nvGrpSpPr>
            <p:cNvPr name="Group 12" id="12"/>
            <p:cNvGrpSpPr/>
            <p:nvPr/>
          </p:nvGrpSpPr>
          <p:grpSpPr>
            <a:xfrm rot="0">
              <a:off x="0" y="0"/>
              <a:ext cx="954513" cy="95451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14" id="14"/>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sp>
        <p:nvSpPr>
          <p:cNvPr name="TextBox 15" id="15"/>
          <p:cNvSpPr txBox="true"/>
          <p:nvPr/>
        </p:nvSpPr>
        <p:spPr>
          <a:xfrm rot="0">
            <a:off x="2061614" y="4382354"/>
            <a:ext cx="6693080" cy="523875"/>
          </a:xfrm>
          <a:prstGeom prst="rect">
            <a:avLst/>
          </a:prstGeom>
        </p:spPr>
        <p:txBody>
          <a:bodyPr anchor="t" rtlCol="false" tIns="0" lIns="0" bIns="0" rIns="0">
            <a:spAutoFit/>
          </a:bodyPr>
          <a:lstStyle/>
          <a:p>
            <a:pPr>
              <a:lnSpc>
                <a:spcPts val="3899"/>
              </a:lnSpc>
            </a:pPr>
            <a:r>
              <a:rPr lang="en-US" sz="2999">
                <a:solidFill>
                  <a:srgbClr val="000000"/>
                </a:solidFill>
                <a:latin typeface="Codec Pro"/>
              </a:rPr>
              <a:t>Introduction &amp; Dataset</a:t>
            </a:r>
          </a:p>
        </p:txBody>
      </p:sp>
      <p:grpSp>
        <p:nvGrpSpPr>
          <p:cNvPr name="Group 16" id="16"/>
          <p:cNvGrpSpPr/>
          <p:nvPr/>
        </p:nvGrpSpPr>
        <p:grpSpPr>
          <a:xfrm rot="0">
            <a:off x="1028700" y="5601133"/>
            <a:ext cx="715885" cy="723029"/>
            <a:chOff x="0" y="0"/>
            <a:chExt cx="954513" cy="964038"/>
          </a:xfrm>
        </p:grpSpPr>
        <p:grpSp>
          <p:nvGrpSpPr>
            <p:cNvPr name="Group 17" id="17"/>
            <p:cNvGrpSpPr/>
            <p:nvPr/>
          </p:nvGrpSpPr>
          <p:grpSpPr>
            <a:xfrm rot="0">
              <a:off x="0" y="0"/>
              <a:ext cx="954513" cy="964038"/>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19" id="19"/>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2</a:t>
              </a:r>
            </a:p>
          </p:txBody>
        </p:sp>
      </p:grpSp>
      <p:sp>
        <p:nvSpPr>
          <p:cNvPr name="TextBox 20" id="20"/>
          <p:cNvSpPr txBox="true"/>
          <p:nvPr/>
        </p:nvSpPr>
        <p:spPr>
          <a:xfrm rot="0">
            <a:off x="2061614" y="5649413"/>
            <a:ext cx="6693080" cy="523875"/>
          </a:xfrm>
          <a:prstGeom prst="rect">
            <a:avLst/>
          </a:prstGeom>
        </p:spPr>
        <p:txBody>
          <a:bodyPr anchor="t" rtlCol="false" tIns="0" lIns="0" bIns="0" rIns="0">
            <a:spAutoFit/>
          </a:bodyPr>
          <a:lstStyle/>
          <a:p>
            <a:pPr>
              <a:lnSpc>
                <a:spcPts val="3899"/>
              </a:lnSpc>
            </a:pPr>
            <a:r>
              <a:rPr lang="en-US" sz="2999">
                <a:solidFill>
                  <a:srgbClr val="000000"/>
                </a:solidFill>
                <a:latin typeface="Codec Pro"/>
              </a:rPr>
              <a:t> Methodology and Data wrangling</a:t>
            </a:r>
          </a:p>
        </p:txBody>
      </p:sp>
      <p:grpSp>
        <p:nvGrpSpPr>
          <p:cNvPr name="Group 21" id="21"/>
          <p:cNvGrpSpPr/>
          <p:nvPr/>
        </p:nvGrpSpPr>
        <p:grpSpPr>
          <a:xfrm rot="0">
            <a:off x="1028700" y="6895245"/>
            <a:ext cx="715885" cy="715885"/>
            <a:chOff x="0" y="0"/>
            <a:chExt cx="954513" cy="954513"/>
          </a:xfrm>
        </p:grpSpPr>
        <p:grpSp>
          <p:nvGrpSpPr>
            <p:cNvPr name="Group 22" id="22"/>
            <p:cNvGrpSpPr/>
            <p:nvPr/>
          </p:nvGrpSpPr>
          <p:grpSpPr>
            <a:xfrm rot="0">
              <a:off x="0" y="0"/>
              <a:ext cx="954513" cy="954513"/>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24" id="24"/>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3</a:t>
              </a:r>
            </a:p>
          </p:txBody>
        </p:sp>
      </p:grpSp>
      <p:sp>
        <p:nvSpPr>
          <p:cNvPr name="TextBox 25" id="25"/>
          <p:cNvSpPr txBox="true"/>
          <p:nvPr/>
        </p:nvSpPr>
        <p:spPr>
          <a:xfrm rot="0">
            <a:off x="2061614" y="7087254"/>
            <a:ext cx="6693080" cy="523875"/>
          </a:xfrm>
          <a:prstGeom prst="rect">
            <a:avLst/>
          </a:prstGeom>
        </p:spPr>
        <p:txBody>
          <a:bodyPr anchor="t" rtlCol="false" tIns="0" lIns="0" bIns="0" rIns="0">
            <a:spAutoFit/>
          </a:bodyPr>
          <a:lstStyle/>
          <a:p>
            <a:pPr>
              <a:lnSpc>
                <a:spcPts val="3899"/>
              </a:lnSpc>
            </a:pPr>
            <a:r>
              <a:rPr lang="en-US" sz="2999">
                <a:solidFill>
                  <a:srgbClr val="000000"/>
                </a:solidFill>
                <a:latin typeface="Codec Pro"/>
              </a:rPr>
              <a:t>Model Selection</a:t>
            </a:r>
          </a:p>
        </p:txBody>
      </p:sp>
      <p:grpSp>
        <p:nvGrpSpPr>
          <p:cNvPr name="Group 26" id="26"/>
          <p:cNvGrpSpPr/>
          <p:nvPr/>
        </p:nvGrpSpPr>
        <p:grpSpPr>
          <a:xfrm rot="0">
            <a:off x="1028700" y="8210885"/>
            <a:ext cx="715885" cy="723029"/>
            <a:chOff x="0" y="0"/>
            <a:chExt cx="954513" cy="964038"/>
          </a:xfrm>
        </p:grpSpPr>
        <p:grpSp>
          <p:nvGrpSpPr>
            <p:cNvPr name="Group 27" id="27"/>
            <p:cNvGrpSpPr/>
            <p:nvPr/>
          </p:nvGrpSpPr>
          <p:grpSpPr>
            <a:xfrm rot="0">
              <a:off x="0" y="0"/>
              <a:ext cx="954513" cy="964038"/>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29" id="29"/>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4</a:t>
              </a:r>
            </a:p>
          </p:txBody>
        </p:sp>
      </p:grpSp>
      <p:sp>
        <p:nvSpPr>
          <p:cNvPr name="TextBox 30" id="30"/>
          <p:cNvSpPr txBox="true"/>
          <p:nvPr/>
        </p:nvSpPr>
        <p:spPr>
          <a:xfrm rot="0">
            <a:off x="2061614" y="8272362"/>
            <a:ext cx="6693080" cy="523875"/>
          </a:xfrm>
          <a:prstGeom prst="rect">
            <a:avLst/>
          </a:prstGeom>
        </p:spPr>
        <p:txBody>
          <a:bodyPr anchor="t" rtlCol="false" tIns="0" lIns="0" bIns="0" rIns="0">
            <a:spAutoFit/>
          </a:bodyPr>
          <a:lstStyle/>
          <a:p>
            <a:pPr>
              <a:lnSpc>
                <a:spcPts val="3899"/>
              </a:lnSpc>
            </a:pPr>
            <a:r>
              <a:rPr lang="en-US" sz="2999">
                <a:solidFill>
                  <a:srgbClr val="000000"/>
                </a:solidFill>
                <a:latin typeface="Codec Pro"/>
              </a:rPr>
              <a:t>Assumption &amp;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160736" y="2001068"/>
            <a:ext cx="8983264" cy="7257232"/>
          </a:xfrm>
          <a:custGeom>
            <a:avLst/>
            <a:gdLst/>
            <a:ahLst/>
            <a:cxnLst/>
            <a:rect r="r" b="b" t="t" l="l"/>
            <a:pathLst>
              <a:path h="7257232" w="8983264">
                <a:moveTo>
                  <a:pt x="0" y="0"/>
                </a:moveTo>
                <a:lnTo>
                  <a:pt x="8983264" y="0"/>
                </a:lnTo>
                <a:lnTo>
                  <a:pt x="8983264" y="7257232"/>
                </a:lnTo>
                <a:lnTo>
                  <a:pt x="0" y="7257232"/>
                </a:lnTo>
                <a:lnTo>
                  <a:pt x="0" y="0"/>
                </a:lnTo>
                <a:close/>
              </a:path>
            </a:pathLst>
          </a:custGeom>
          <a:blipFill>
            <a:blip r:embed="rId2"/>
            <a:stretch>
              <a:fillRect l="0" t="0" r="-2999" b="0"/>
            </a:stretch>
          </a:blipFill>
        </p:spPr>
      </p:sp>
      <p:sp>
        <p:nvSpPr>
          <p:cNvPr name="Freeform 3" id="3"/>
          <p:cNvSpPr/>
          <p:nvPr/>
        </p:nvSpPr>
        <p:spPr>
          <a:xfrm flipH="false" flipV="false" rot="0">
            <a:off x="9144000" y="1955233"/>
            <a:ext cx="9144000" cy="7348902"/>
          </a:xfrm>
          <a:custGeom>
            <a:avLst/>
            <a:gdLst/>
            <a:ahLst/>
            <a:cxnLst/>
            <a:rect r="r" b="b" t="t" l="l"/>
            <a:pathLst>
              <a:path h="7348902" w="9144000">
                <a:moveTo>
                  <a:pt x="0" y="0"/>
                </a:moveTo>
                <a:lnTo>
                  <a:pt x="9144000" y="0"/>
                </a:lnTo>
                <a:lnTo>
                  <a:pt x="9144000" y="7348902"/>
                </a:lnTo>
                <a:lnTo>
                  <a:pt x="0" y="7348902"/>
                </a:lnTo>
                <a:lnTo>
                  <a:pt x="0" y="0"/>
                </a:lnTo>
                <a:close/>
              </a:path>
            </a:pathLst>
          </a:custGeom>
          <a:blipFill>
            <a:blip r:embed="rId3"/>
            <a:stretch>
              <a:fillRect l="-218" t="0" r="-2570" b="0"/>
            </a:stretch>
          </a:blipFill>
        </p:spPr>
      </p:sp>
      <p:sp>
        <p:nvSpPr>
          <p:cNvPr name="TextBox 4" id="4"/>
          <p:cNvSpPr txBox="true"/>
          <p:nvPr/>
        </p:nvSpPr>
        <p:spPr>
          <a:xfrm rot="0">
            <a:off x="1028700" y="981075"/>
            <a:ext cx="6282184" cy="46926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Arimo Bold"/>
              </a:rPr>
              <a:t>Coefficients for the Interaction Model</a:t>
            </a:r>
          </a:p>
        </p:txBody>
      </p:sp>
      <p:sp>
        <p:nvSpPr>
          <p:cNvPr name="TextBox 5" id="5"/>
          <p:cNvSpPr txBox="true"/>
          <p:nvPr/>
        </p:nvSpPr>
        <p:spPr>
          <a:xfrm rot="0">
            <a:off x="10208336" y="981075"/>
            <a:ext cx="6341269" cy="46926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Arimo Bold"/>
              </a:rPr>
              <a:t>Coefficients for the High-Order Model</a:t>
            </a:r>
          </a:p>
        </p:txBody>
      </p:sp>
      <p:grpSp>
        <p:nvGrpSpPr>
          <p:cNvPr name="Group 6" id="6"/>
          <p:cNvGrpSpPr/>
          <p:nvPr/>
        </p:nvGrpSpPr>
        <p:grpSpPr>
          <a:xfrm rot="0">
            <a:off x="10125075" y="922020"/>
            <a:ext cx="3476625" cy="583882"/>
            <a:chOff x="0" y="0"/>
            <a:chExt cx="4635500" cy="778510"/>
          </a:xfrm>
        </p:grpSpPr>
        <p:sp>
          <p:nvSpPr>
            <p:cNvPr name="Freeform 7" id="7"/>
            <p:cNvSpPr/>
            <p:nvPr/>
          </p:nvSpPr>
          <p:spPr>
            <a:xfrm flipH="false" flipV="false" rot="0">
              <a:off x="-24130" y="43180"/>
              <a:ext cx="4608830" cy="876300"/>
            </a:xfrm>
            <a:custGeom>
              <a:avLst/>
              <a:gdLst/>
              <a:ahLst/>
              <a:cxnLst/>
              <a:rect r="r" b="b" t="t" l="l"/>
              <a:pathLst>
                <a:path h="876300" w="4608830">
                  <a:moveTo>
                    <a:pt x="74930" y="224790"/>
                  </a:moveTo>
                  <a:cubicBezTo>
                    <a:pt x="2419350" y="26670"/>
                    <a:pt x="2734310" y="20320"/>
                    <a:pt x="3068320" y="12700"/>
                  </a:cubicBezTo>
                  <a:cubicBezTo>
                    <a:pt x="3373120" y="6350"/>
                    <a:pt x="3731260" y="0"/>
                    <a:pt x="3940810" y="7620"/>
                  </a:cubicBezTo>
                  <a:cubicBezTo>
                    <a:pt x="4058920" y="11430"/>
                    <a:pt x="4130040" y="17780"/>
                    <a:pt x="4218940" y="29210"/>
                  </a:cubicBezTo>
                  <a:cubicBezTo>
                    <a:pt x="4302760" y="39370"/>
                    <a:pt x="4413250" y="54610"/>
                    <a:pt x="4462780" y="72390"/>
                  </a:cubicBezTo>
                  <a:cubicBezTo>
                    <a:pt x="4485640" y="80010"/>
                    <a:pt x="4494530" y="86360"/>
                    <a:pt x="4511040" y="99060"/>
                  </a:cubicBezTo>
                  <a:cubicBezTo>
                    <a:pt x="4533900" y="118110"/>
                    <a:pt x="4566920" y="148590"/>
                    <a:pt x="4583430" y="180340"/>
                  </a:cubicBezTo>
                  <a:cubicBezTo>
                    <a:pt x="4599940" y="212090"/>
                    <a:pt x="4608830" y="251460"/>
                    <a:pt x="4608830" y="287020"/>
                  </a:cubicBezTo>
                  <a:cubicBezTo>
                    <a:pt x="4608830" y="322580"/>
                    <a:pt x="4598670" y="361950"/>
                    <a:pt x="4582160" y="393700"/>
                  </a:cubicBezTo>
                  <a:cubicBezTo>
                    <a:pt x="4565650" y="425450"/>
                    <a:pt x="4538980" y="454660"/>
                    <a:pt x="4509770" y="474980"/>
                  </a:cubicBezTo>
                  <a:cubicBezTo>
                    <a:pt x="4480560" y="495300"/>
                    <a:pt x="4443730" y="506730"/>
                    <a:pt x="4406900" y="513080"/>
                  </a:cubicBezTo>
                  <a:cubicBezTo>
                    <a:pt x="4366260" y="519430"/>
                    <a:pt x="4297680" y="538480"/>
                    <a:pt x="4272280" y="509270"/>
                  </a:cubicBezTo>
                  <a:cubicBezTo>
                    <a:pt x="4224020" y="454660"/>
                    <a:pt x="4262120" y="101600"/>
                    <a:pt x="4321810" y="54610"/>
                  </a:cubicBezTo>
                  <a:cubicBezTo>
                    <a:pt x="4354830" y="27940"/>
                    <a:pt x="4428490" y="60960"/>
                    <a:pt x="4462780" y="72390"/>
                  </a:cubicBezTo>
                  <a:cubicBezTo>
                    <a:pt x="4484370" y="78740"/>
                    <a:pt x="4494530" y="86360"/>
                    <a:pt x="4511040" y="99060"/>
                  </a:cubicBezTo>
                  <a:cubicBezTo>
                    <a:pt x="4533900" y="118110"/>
                    <a:pt x="4568190" y="154940"/>
                    <a:pt x="4583430" y="180340"/>
                  </a:cubicBezTo>
                  <a:cubicBezTo>
                    <a:pt x="4594860" y="198120"/>
                    <a:pt x="4598670" y="212090"/>
                    <a:pt x="4602480" y="232410"/>
                  </a:cubicBezTo>
                  <a:cubicBezTo>
                    <a:pt x="4607560" y="261620"/>
                    <a:pt x="4607560" y="312420"/>
                    <a:pt x="4602480" y="341630"/>
                  </a:cubicBezTo>
                  <a:cubicBezTo>
                    <a:pt x="4598670" y="363220"/>
                    <a:pt x="4593590" y="375920"/>
                    <a:pt x="4582160" y="393700"/>
                  </a:cubicBezTo>
                  <a:cubicBezTo>
                    <a:pt x="4566920" y="419100"/>
                    <a:pt x="4538980" y="454660"/>
                    <a:pt x="4509770" y="474980"/>
                  </a:cubicBezTo>
                  <a:cubicBezTo>
                    <a:pt x="4480560" y="495300"/>
                    <a:pt x="4453890" y="506730"/>
                    <a:pt x="4406900" y="513080"/>
                  </a:cubicBezTo>
                  <a:cubicBezTo>
                    <a:pt x="4309110" y="525780"/>
                    <a:pt x="4119880" y="473710"/>
                    <a:pt x="3940810" y="464820"/>
                  </a:cubicBezTo>
                  <a:cubicBezTo>
                    <a:pt x="3699510" y="453390"/>
                    <a:pt x="3387090" y="463550"/>
                    <a:pt x="3088640" y="469900"/>
                  </a:cubicBezTo>
                  <a:cubicBezTo>
                    <a:pt x="2758440" y="477520"/>
                    <a:pt x="2444750" y="483870"/>
                    <a:pt x="2043430" y="509270"/>
                  </a:cubicBezTo>
                  <a:cubicBezTo>
                    <a:pt x="1497330" y="544830"/>
                    <a:pt x="337820" y="876300"/>
                    <a:pt x="110490" y="684530"/>
                  </a:cubicBezTo>
                  <a:cubicBezTo>
                    <a:pt x="0" y="590550"/>
                    <a:pt x="74930" y="224790"/>
                    <a:pt x="74930" y="224790"/>
                  </a:cubicBezTo>
                </a:path>
              </a:pathLst>
            </a:custGeom>
            <a:solidFill>
              <a:srgbClr val="FFF234">
                <a:alpha val="49804"/>
              </a:srgbClr>
            </a:solidFill>
            <a:ln cap="sq">
              <a:noFill/>
              <a:prstDash val="solid"/>
              <a:miter/>
            </a:ln>
          </p:spPr>
        </p:sp>
      </p:grpSp>
      <p:grpSp>
        <p:nvGrpSpPr>
          <p:cNvPr name="Group 8" id="8"/>
          <p:cNvGrpSpPr/>
          <p:nvPr/>
        </p:nvGrpSpPr>
        <p:grpSpPr>
          <a:xfrm rot="0">
            <a:off x="13274040" y="954405"/>
            <a:ext cx="3696653" cy="551498"/>
            <a:chOff x="0" y="0"/>
            <a:chExt cx="4928870" cy="735330"/>
          </a:xfrm>
        </p:grpSpPr>
        <p:sp>
          <p:nvSpPr>
            <p:cNvPr name="Freeform 9" id="9"/>
            <p:cNvSpPr/>
            <p:nvPr/>
          </p:nvSpPr>
          <p:spPr>
            <a:xfrm flipH="false" flipV="false" rot="0">
              <a:off x="-52070" y="50800"/>
              <a:ext cx="4930140" cy="668020"/>
            </a:xfrm>
            <a:custGeom>
              <a:avLst/>
              <a:gdLst/>
              <a:ahLst/>
              <a:cxnLst/>
              <a:rect r="r" b="b" t="t" l="l"/>
              <a:pathLst>
                <a:path h="668020" w="4930140">
                  <a:moveTo>
                    <a:pt x="102870" y="0"/>
                  </a:moveTo>
                  <a:cubicBezTo>
                    <a:pt x="2598420" y="12700"/>
                    <a:pt x="3399790" y="44450"/>
                    <a:pt x="3817620" y="74930"/>
                  </a:cubicBezTo>
                  <a:cubicBezTo>
                    <a:pt x="4034790" y="90170"/>
                    <a:pt x="4149090" y="105410"/>
                    <a:pt x="4311650" y="125730"/>
                  </a:cubicBezTo>
                  <a:cubicBezTo>
                    <a:pt x="4470400" y="144780"/>
                    <a:pt x="4688840" y="157480"/>
                    <a:pt x="4781550" y="193040"/>
                  </a:cubicBezTo>
                  <a:cubicBezTo>
                    <a:pt x="4826000" y="210820"/>
                    <a:pt x="4850130" y="233680"/>
                    <a:pt x="4871720" y="254000"/>
                  </a:cubicBezTo>
                  <a:cubicBezTo>
                    <a:pt x="4886960" y="269240"/>
                    <a:pt x="4894580" y="280670"/>
                    <a:pt x="4903470" y="299720"/>
                  </a:cubicBezTo>
                  <a:cubicBezTo>
                    <a:pt x="4916170" y="326390"/>
                    <a:pt x="4930140" y="370840"/>
                    <a:pt x="4930140" y="406400"/>
                  </a:cubicBezTo>
                  <a:cubicBezTo>
                    <a:pt x="4930140" y="441960"/>
                    <a:pt x="4917440" y="485140"/>
                    <a:pt x="4904740" y="511810"/>
                  </a:cubicBezTo>
                  <a:cubicBezTo>
                    <a:pt x="4895850" y="530860"/>
                    <a:pt x="4888230" y="542290"/>
                    <a:pt x="4872990" y="557530"/>
                  </a:cubicBezTo>
                  <a:cubicBezTo>
                    <a:pt x="4851400" y="579120"/>
                    <a:pt x="4810760" y="608330"/>
                    <a:pt x="4784090" y="621030"/>
                  </a:cubicBezTo>
                  <a:cubicBezTo>
                    <a:pt x="4765040" y="629920"/>
                    <a:pt x="4748530" y="631190"/>
                    <a:pt x="4730750" y="633730"/>
                  </a:cubicBezTo>
                  <a:cubicBezTo>
                    <a:pt x="4712970" y="636270"/>
                    <a:pt x="4697730" y="641350"/>
                    <a:pt x="4674870" y="633730"/>
                  </a:cubicBezTo>
                  <a:cubicBezTo>
                    <a:pt x="4629150" y="618490"/>
                    <a:pt x="4481830" y="535940"/>
                    <a:pt x="4488180" y="491490"/>
                  </a:cubicBezTo>
                  <a:cubicBezTo>
                    <a:pt x="4497070" y="429260"/>
                    <a:pt x="4904740" y="384810"/>
                    <a:pt x="4913630" y="322580"/>
                  </a:cubicBezTo>
                  <a:cubicBezTo>
                    <a:pt x="4919980" y="278130"/>
                    <a:pt x="4721860" y="190500"/>
                    <a:pt x="4726940" y="180340"/>
                  </a:cubicBezTo>
                  <a:cubicBezTo>
                    <a:pt x="4729480" y="175260"/>
                    <a:pt x="4762500" y="184150"/>
                    <a:pt x="4781550" y="193040"/>
                  </a:cubicBezTo>
                  <a:cubicBezTo>
                    <a:pt x="4809490" y="204470"/>
                    <a:pt x="4850130" y="233680"/>
                    <a:pt x="4871720" y="254000"/>
                  </a:cubicBezTo>
                  <a:cubicBezTo>
                    <a:pt x="4886960" y="269240"/>
                    <a:pt x="4894580" y="280670"/>
                    <a:pt x="4903470" y="299720"/>
                  </a:cubicBezTo>
                  <a:cubicBezTo>
                    <a:pt x="4916170" y="326390"/>
                    <a:pt x="4930140" y="370840"/>
                    <a:pt x="4930140" y="406400"/>
                  </a:cubicBezTo>
                  <a:cubicBezTo>
                    <a:pt x="4930140" y="441960"/>
                    <a:pt x="4917440" y="485140"/>
                    <a:pt x="4904740" y="511810"/>
                  </a:cubicBezTo>
                  <a:cubicBezTo>
                    <a:pt x="4895850" y="530860"/>
                    <a:pt x="4888230" y="542290"/>
                    <a:pt x="4872990" y="557530"/>
                  </a:cubicBezTo>
                  <a:cubicBezTo>
                    <a:pt x="4851400" y="579120"/>
                    <a:pt x="4810760" y="608330"/>
                    <a:pt x="4784090" y="621030"/>
                  </a:cubicBezTo>
                  <a:cubicBezTo>
                    <a:pt x="4765040" y="629920"/>
                    <a:pt x="4756150" y="631190"/>
                    <a:pt x="4730750" y="633730"/>
                  </a:cubicBezTo>
                  <a:cubicBezTo>
                    <a:pt x="4673600" y="638810"/>
                    <a:pt x="4559300" y="624840"/>
                    <a:pt x="4450080" y="613410"/>
                  </a:cubicBezTo>
                  <a:cubicBezTo>
                    <a:pt x="4295140" y="598170"/>
                    <a:pt x="4097020" y="561340"/>
                    <a:pt x="3888740" y="542290"/>
                  </a:cubicBezTo>
                  <a:cubicBezTo>
                    <a:pt x="3627120" y="518160"/>
                    <a:pt x="3307080" y="504190"/>
                    <a:pt x="3001010" y="490220"/>
                  </a:cubicBezTo>
                  <a:cubicBezTo>
                    <a:pt x="2673350" y="474980"/>
                    <a:pt x="2374900" y="463550"/>
                    <a:pt x="1983740" y="457200"/>
                  </a:cubicBezTo>
                  <a:cubicBezTo>
                    <a:pt x="1452880" y="449580"/>
                    <a:pt x="309880" y="668020"/>
                    <a:pt x="102870" y="461010"/>
                  </a:cubicBezTo>
                  <a:cubicBezTo>
                    <a:pt x="0" y="358140"/>
                    <a:pt x="102870" y="0"/>
                    <a:pt x="102870" y="0"/>
                  </a:cubicBezTo>
                </a:path>
              </a:pathLst>
            </a:custGeom>
            <a:solidFill>
              <a:srgbClr val="FFF234">
                <a:alpha val="49804"/>
              </a:srgbClr>
            </a:solidFill>
            <a:ln cap="sq">
              <a:noFill/>
              <a:prstDash val="solid"/>
              <a:miter/>
            </a:ln>
          </p:spPr>
        </p:sp>
      </p:grpSp>
      <p:sp>
        <p:nvSpPr>
          <p:cNvPr name="TextBox 10" id="10"/>
          <p:cNvSpPr txBox="true"/>
          <p:nvPr/>
        </p:nvSpPr>
        <p:spPr>
          <a:xfrm rot="0">
            <a:off x="9144000" y="9360535"/>
            <a:ext cx="9144000" cy="92646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Arimo Bold"/>
              </a:rPr>
              <a:t>The best model of  Year( cateogry) before assumption adjustment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251591" y="4000281"/>
            <a:ext cx="7135793" cy="3132787"/>
          </a:xfrm>
          <a:custGeom>
            <a:avLst/>
            <a:gdLst/>
            <a:ahLst/>
            <a:cxnLst/>
            <a:rect r="r" b="b" t="t" l="l"/>
            <a:pathLst>
              <a:path h="3132787" w="7135793">
                <a:moveTo>
                  <a:pt x="0" y="0"/>
                </a:moveTo>
                <a:lnTo>
                  <a:pt x="7135793" y="0"/>
                </a:lnTo>
                <a:lnTo>
                  <a:pt x="7135793" y="3132788"/>
                </a:lnTo>
                <a:lnTo>
                  <a:pt x="0" y="3132788"/>
                </a:lnTo>
                <a:lnTo>
                  <a:pt x="0" y="0"/>
                </a:lnTo>
                <a:close/>
              </a:path>
            </a:pathLst>
          </a:custGeom>
          <a:blipFill>
            <a:blip r:embed="rId3"/>
            <a:stretch>
              <a:fillRect l="0" t="0" r="0" b="0"/>
            </a:stretch>
          </a:blipFill>
        </p:spPr>
      </p:sp>
      <p:sp>
        <p:nvSpPr>
          <p:cNvPr name="Freeform 3" id="3"/>
          <p:cNvSpPr/>
          <p:nvPr/>
        </p:nvSpPr>
        <p:spPr>
          <a:xfrm flipH="false" flipV="false" rot="0">
            <a:off x="10516589" y="4020372"/>
            <a:ext cx="7496748" cy="3132787"/>
          </a:xfrm>
          <a:custGeom>
            <a:avLst/>
            <a:gdLst/>
            <a:ahLst/>
            <a:cxnLst/>
            <a:rect r="r" b="b" t="t" l="l"/>
            <a:pathLst>
              <a:path h="3132787" w="7496748">
                <a:moveTo>
                  <a:pt x="0" y="0"/>
                </a:moveTo>
                <a:lnTo>
                  <a:pt x="7496748" y="0"/>
                </a:lnTo>
                <a:lnTo>
                  <a:pt x="7496748" y="3132788"/>
                </a:lnTo>
                <a:lnTo>
                  <a:pt x="0" y="3132788"/>
                </a:lnTo>
                <a:lnTo>
                  <a:pt x="0" y="0"/>
                </a:lnTo>
                <a:close/>
              </a:path>
            </a:pathLst>
          </a:custGeom>
          <a:blipFill>
            <a:blip r:embed="rId4"/>
            <a:stretch>
              <a:fillRect l="0" t="0" r="0" b="0"/>
            </a:stretch>
          </a:blipFill>
        </p:spPr>
      </p:sp>
      <p:grpSp>
        <p:nvGrpSpPr>
          <p:cNvPr name="Group 4" id="4"/>
          <p:cNvGrpSpPr/>
          <p:nvPr/>
        </p:nvGrpSpPr>
        <p:grpSpPr>
          <a:xfrm rot="0">
            <a:off x="251591" y="525040"/>
            <a:ext cx="10531153" cy="1795952"/>
            <a:chOff x="0" y="0"/>
            <a:chExt cx="14041538" cy="2394603"/>
          </a:xfrm>
        </p:grpSpPr>
        <p:sp>
          <p:nvSpPr>
            <p:cNvPr name="TextBox 5" id="5"/>
            <p:cNvSpPr txBox="true"/>
            <p:nvPr/>
          </p:nvSpPr>
          <p:spPr>
            <a:xfrm rot="0">
              <a:off x="0" y="9525"/>
              <a:ext cx="14041538" cy="1285875"/>
            </a:xfrm>
            <a:prstGeom prst="rect">
              <a:avLst/>
            </a:prstGeom>
          </p:spPr>
          <p:txBody>
            <a:bodyPr anchor="t" rtlCol="false" tIns="0" lIns="0" bIns="0" rIns="0">
              <a:spAutoFit/>
            </a:bodyPr>
            <a:lstStyle/>
            <a:p>
              <a:pPr>
                <a:lnSpc>
                  <a:spcPts val="7679"/>
                </a:lnSpc>
              </a:pPr>
              <a:r>
                <a:rPr lang="en-US" sz="6399">
                  <a:solidFill>
                    <a:srgbClr val="000000"/>
                  </a:solidFill>
                  <a:latin typeface="Corben"/>
                </a:rPr>
                <a:t>Cross Validation  </a:t>
              </a:r>
            </a:p>
          </p:txBody>
        </p:sp>
        <p:sp>
          <p:nvSpPr>
            <p:cNvPr name="TextBox 6" id="6"/>
            <p:cNvSpPr txBox="true"/>
            <p:nvPr/>
          </p:nvSpPr>
          <p:spPr>
            <a:xfrm rot="0">
              <a:off x="0" y="1844269"/>
              <a:ext cx="13449340" cy="550334"/>
            </a:xfrm>
            <a:prstGeom prst="rect">
              <a:avLst/>
            </a:prstGeom>
          </p:spPr>
          <p:txBody>
            <a:bodyPr anchor="t" rtlCol="false" tIns="0" lIns="0" bIns="0" rIns="0">
              <a:spAutoFit/>
            </a:bodyPr>
            <a:lstStyle/>
            <a:p>
              <a:pPr>
                <a:lnSpc>
                  <a:spcPts val="3143"/>
                </a:lnSpc>
              </a:pPr>
            </a:p>
          </p:txBody>
        </p:sp>
      </p:grpSp>
      <p:sp>
        <p:nvSpPr>
          <p:cNvPr name="TextBox 7" id="7"/>
          <p:cNvSpPr txBox="true"/>
          <p:nvPr/>
        </p:nvSpPr>
        <p:spPr>
          <a:xfrm rot="0">
            <a:off x="125795" y="1977140"/>
            <a:ext cx="18036409" cy="592455"/>
          </a:xfrm>
          <a:prstGeom prst="rect">
            <a:avLst/>
          </a:prstGeom>
        </p:spPr>
        <p:txBody>
          <a:bodyPr anchor="t" rtlCol="false" tIns="0" lIns="0" bIns="0" rIns="0">
            <a:spAutoFit/>
          </a:bodyPr>
          <a:lstStyle/>
          <a:p>
            <a:pPr>
              <a:lnSpc>
                <a:spcPts val="4620"/>
              </a:lnSpc>
            </a:pPr>
            <a:r>
              <a:rPr lang="en-US" sz="3300">
                <a:solidFill>
                  <a:srgbClr val="000000"/>
                </a:solidFill>
                <a:latin typeface="Arimo"/>
              </a:rPr>
              <a:t>Final higher order model of Year (Numerical) VS Final higher order model of Year (Categorical ) </a:t>
            </a:r>
          </a:p>
        </p:txBody>
      </p:sp>
      <p:sp>
        <p:nvSpPr>
          <p:cNvPr name="TextBox 8" id="8"/>
          <p:cNvSpPr txBox="true"/>
          <p:nvPr/>
        </p:nvSpPr>
        <p:spPr>
          <a:xfrm rot="0">
            <a:off x="-1033301" y="3518951"/>
            <a:ext cx="5685436" cy="4813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Year (Categorical ) </a:t>
            </a:r>
          </a:p>
        </p:txBody>
      </p:sp>
      <p:sp>
        <p:nvSpPr>
          <p:cNvPr name="TextBox 9" id="9"/>
          <p:cNvSpPr txBox="true"/>
          <p:nvPr/>
        </p:nvSpPr>
        <p:spPr>
          <a:xfrm rot="0">
            <a:off x="10516589" y="3518951"/>
            <a:ext cx="5685436" cy="481330"/>
          </a:xfrm>
          <a:prstGeom prst="rect">
            <a:avLst/>
          </a:prstGeom>
        </p:spPr>
        <p:txBody>
          <a:bodyPr anchor="t" rtlCol="false" tIns="0" lIns="0" bIns="0" rIns="0">
            <a:spAutoFit/>
          </a:bodyPr>
          <a:lstStyle/>
          <a:p>
            <a:pPr>
              <a:lnSpc>
                <a:spcPts val="3919"/>
              </a:lnSpc>
            </a:pPr>
            <a:r>
              <a:rPr lang="en-US" sz="2799">
                <a:solidFill>
                  <a:srgbClr val="000000"/>
                </a:solidFill>
                <a:latin typeface="Canva Sans"/>
              </a:rPr>
              <a:t>Year (Numerical ) </a:t>
            </a:r>
          </a:p>
        </p:txBody>
      </p:sp>
      <p:sp>
        <p:nvSpPr>
          <p:cNvPr name="TextBox 10" id="10"/>
          <p:cNvSpPr txBox="true"/>
          <p:nvPr/>
        </p:nvSpPr>
        <p:spPr>
          <a:xfrm rot="0">
            <a:off x="427947" y="7397576"/>
            <a:ext cx="5685436" cy="1471930"/>
          </a:xfrm>
          <a:prstGeom prst="rect">
            <a:avLst/>
          </a:prstGeom>
        </p:spPr>
        <p:txBody>
          <a:bodyPr anchor="t" rtlCol="false" tIns="0" lIns="0" bIns="0" rIns="0">
            <a:spAutoFit/>
          </a:bodyPr>
          <a:lstStyle/>
          <a:p>
            <a:pPr>
              <a:lnSpc>
                <a:spcPts val="3919"/>
              </a:lnSpc>
            </a:pPr>
            <a:r>
              <a:rPr lang="en-US" sz="2799">
                <a:solidFill>
                  <a:srgbClr val="000000"/>
                </a:solidFill>
                <a:latin typeface="Canva Sans"/>
              </a:rPr>
              <a:t>Mean Square Error: 2.896407</a:t>
            </a:r>
          </a:p>
          <a:p>
            <a:pPr>
              <a:lnSpc>
                <a:spcPts val="3919"/>
              </a:lnSpc>
            </a:pPr>
            <a:r>
              <a:rPr lang="en-US" sz="2799">
                <a:solidFill>
                  <a:srgbClr val="000000"/>
                </a:solidFill>
                <a:latin typeface="Canva Sans"/>
              </a:rPr>
              <a:t>Rsquared:0.8866</a:t>
            </a:r>
          </a:p>
          <a:p>
            <a:pPr>
              <a:lnSpc>
                <a:spcPts val="3919"/>
              </a:lnSpc>
            </a:pPr>
            <a:r>
              <a:rPr lang="en-US" sz="2799">
                <a:solidFill>
                  <a:srgbClr val="000000"/>
                </a:solidFill>
                <a:latin typeface="Canva Sans"/>
              </a:rPr>
              <a:t>Mean Absolute Error:2.129482</a:t>
            </a:r>
          </a:p>
        </p:txBody>
      </p:sp>
      <p:sp>
        <p:nvSpPr>
          <p:cNvPr name="TextBox 11" id="11"/>
          <p:cNvSpPr txBox="true"/>
          <p:nvPr/>
        </p:nvSpPr>
        <p:spPr>
          <a:xfrm rot="0">
            <a:off x="10516589" y="7397576"/>
            <a:ext cx="5685436" cy="1471930"/>
          </a:xfrm>
          <a:prstGeom prst="rect">
            <a:avLst/>
          </a:prstGeom>
        </p:spPr>
        <p:txBody>
          <a:bodyPr anchor="t" rtlCol="false" tIns="0" lIns="0" bIns="0" rIns="0">
            <a:spAutoFit/>
          </a:bodyPr>
          <a:lstStyle/>
          <a:p>
            <a:pPr>
              <a:lnSpc>
                <a:spcPts val="3919"/>
              </a:lnSpc>
            </a:pPr>
            <a:r>
              <a:rPr lang="en-US" sz="2799">
                <a:solidFill>
                  <a:srgbClr val="000000"/>
                </a:solidFill>
                <a:latin typeface="Canva Sans"/>
              </a:rPr>
              <a:t>Mean Square Error: 2.896979</a:t>
            </a:r>
          </a:p>
          <a:p>
            <a:pPr>
              <a:lnSpc>
                <a:spcPts val="3919"/>
              </a:lnSpc>
            </a:pPr>
            <a:r>
              <a:rPr lang="en-US" sz="2799">
                <a:solidFill>
                  <a:srgbClr val="000000"/>
                </a:solidFill>
                <a:latin typeface="Canva Sans"/>
              </a:rPr>
              <a:t>Rsquared:0.8847</a:t>
            </a:r>
          </a:p>
          <a:p>
            <a:pPr>
              <a:lnSpc>
                <a:spcPts val="3919"/>
              </a:lnSpc>
            </a:pPr>
            <a:r>
              <a:rPr lang="en-US" sz="2799">
                <a:solidFill>
                  <a:srgbClr val="000000"/>
                </a:solidFill>
                <a:latin typeface="Canva Sans"/>
              </a:rPr>
              <a:t>Mean Absolute Error:2.129491</a:t>
            </a:r>
          </a:p>
        </p:txBody>
      </p:sp>
      <p:sp>
        <p:nvSpPr>
          <p:cNvPr name="TextBox 12" id="12"/>
          <p:cNvSpPr txBox="true"/>
          <p:nvPr/>
        </p:nvSpPr>
        <p:spPr>
          <a:xfrm rot="0">
            <a:off x="6733364" y="4371756"/>
            <a:ext cx="4192890" cy="995680"/>
          </a:xfrm>
          <a:prstGeom prst="rect">
            <a:avLst/>
          </a:prstGeom>
        </p:spPr>
        <p:txBody>
          <a:bodyPr anchor="t" rtlCol="false" tIns="0" lIns="0" bIns="0" rIns="0">
            <a:spAutoFit/>
          </a:bodyPr>
          <a:lstStyle/>
          <a:p>
            <a:pPr algn="ctr">
              <a:lnSpc>
                <a:spcPts val="3919"/>
              </a:lnSpc>
            </a:pPr>
            <a:r>
              <a:rPr lang="en-US" sz="2799">
                <a:solidFill>
                  <a:srgbClr val="000000"/>
                </a:solidFill>
                <a:latin typeface="Arimo Semi-Bold"/>
              </a:rPr>
              <a:t>k-fold </a:t>
            </a:r>
          </a:p>
          <a:p>
            <a:pPr algn="ctr">
              <a:lnSpc>
                <a:spcPts val="3919"/>
              </a:lnSpc>
            </a:pPr>
            <a:r>
              <a:rPr lang="en-US" sz="2799">
                <a:solidFill>
                  <a:srgbClr val="000000"/>
                </a:solidFill>
                <a:latin typeface="Arimo Semi-Bold"/>
              </a:rPr>
              <a:t>K=10</a:t>
            </a:r>
          </a:p>
        </p:txBody>
      </p:sp>
      <p:sp>
        <p:nvSpPr>
          <p:cNvPr name="TextBox 13" id="13"/>
          <p:cNvSpPr txBox="true"/>
          <p:nvPr/>
        </p:nvSpPr>
        <p:spPr>
          <a:xfrm rot="0">
            <a:off x="1444741" y="2502920"/>
            <a:ext cx="354590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Rsquare= 0.8896</a:t>
            </a:r>
          </a:p>
        </p:txBody>
      </p:sp>
      <p:sp>
        <p:nvSpPr>
          <p:cNvPr name="TextBox 14" id="14"/>
          <p:cNvSpPr txBox="true"/>
          <p:nvPr/>
        </p:nvSpPr>
        <p:spPr>
          <a:xfrm rot="0">
            <a:off x="10857878" y="2502920"/>
            <a:ext cx="32682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Rsquare= 0.889</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402921" y="2477876"/>
            <a:ext cx="3828425" cy="3577999"/>
            <a:chOff x="0" y="0"/>
            <a:chExt cx="4310905" cy="4028919"/>
          </a:xfrm>
        </p:grpSpPr>
        <p:sp>
          <p:nvSpPr>
            <p:cNvPr name="Freeform 3" id="3"/>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4" id="4"/>
          <p:cNvGrpSpPr/>
          <p:nvPr/>
        </p:nvGrpSpPr>
        <p:grpSpPr>
          <a:xfrm rot="0">
            <a:off x="0" y="0"/>
            <a:ext cx="18288000" cy="2037468"/>
            <a:chOff x="0" y="0"/>
            <a:chExt cx="24384000" cy="2716624"/>
          </a:xfrm>
        </p:grpSpPr>
        <p:sp>
          <p:nvSpPr>
            <p:cNvPr name="TextBox 5" id="5"/>
            <p:cNvSpPr txBox="true"/>
            <p:nvPr/>
          </p:nvSpPr>
          <p:spPr>
            <a:xfrm rot="0">
              <a:off x="0" y="-9525"/>
              <a:ext cx="24384000" cy="1635125"/>
            </a:xfrm>
            <a:prstGeom prst="rect">
              <a:avLst/>
            </a:prstGeom>
          </p:spPr>
          <p:txBody>
            <a:bodyPr anchor="t" rtlCol="false" tIns="0" lIns="0" bIns="0" rIns="0">
              <a:spAutoFit/>
            </a:bodyPr>
            <a:lstStyle/>
            <a:p>
              <a:pPr>
                <a:lnSpc>
                  <a:spcPts val="9600"/>
                </a:lnSpc>
              </a:pPr>
              <a:r>
                <a:rPr lang="en-US" sz="8000">
                  <a:solidFill>
                    <a:srgbClr val="000000"/>
                  </a:solidFill>
                  <a:latin typeface="Corben"/>
                </a:rPr>
                <a:t>Regression Diagnostics: Assumptions</a:t>
              </a:r>
            </a:p>
          </p:txBody>
        </p:sp>
        <p:sp>
          <p:nvSpPr>
            <p:cNvPr name="TextBox 6" id="6"/>
            <p:cNvSpPr txBox="true"/>
            <p:nvPr/>
          </p:nvSpPr>
          <p:spPr>
            <a:xfrm rot="0">
              <a:off x="0" y="2169889"/>
              <a:ext cx="23355612" cy="546735"/>
            </a:xfrm>
            <a:prstGeom prst="rect">
              <a:avLst/>
            </a:prstGeom>
          </p:spPr>
          <p:txBody>
            <a:bodyPr anchor="t" rtlCol="false" tIns="0" lIns="0" bIns="0" rIns="0">
              <a:spAutoFit/>
            </a:bodyPr>
            <a:lstStyle/>
            <a:p>
              <a:pPr>
                <a:lnSpc>
                  <a:spcPts val="3120"/>
                </a:lnSpc>
              </a:pPr>
            </a:p>
          </p:txBody>
        </p:sp>
      </p:grpSp>
      <p:grpSp>
        <p:nvGrpSpPr>
          <p:cNvPr name="Group 7" id="7"/>
          <p:cNvGrpSpPr/>
          <p:nvPr/>
        </p:nvGrpSpPr>
        <p:grpSpPr>
          <a:xfrm rot="0">
            <a:off x="407375" y="3162755"/>
            <a:ext cx="3828425" cy="1808190"/>
            <a:chOff x="0" y="0"/>
            <a:chExt cx="5104566" cy="2410920"/>
          </a:xfrm>
        </p:grpSpPr>
        <p:sp>
          <p:nvSpPr>
            <p:cNvPr name="TextBox 8" id="8"/>
            <p:cNvSpPr txBox="true"/>
            <p:nvPr/>
          </p:nvSpPr>
          <p:spPr>
            <a:xfrm rot="0">
              <a:off x="0" y="-85725"/>
              <a:ext cx="5104566" cy="695325"/>
            </a:xfrm>
            <a:prstGeom prst="rect">
              <a:avLst/>
            </a:prstGeom>
          </p:spPr>
          <p:txBody>
            <a:bodyPr anchor="t" rtlCol="false" tIns="0" lIns="0" bIns="0" rIns="0">
              <a:spAutoFit/>
            </a:bodyPr>
            <a:lstStyle/>
            <a:p>
              <a:pPr algn="ctr">
                <a:lnSpc>
                  <a:spcPts val="3900"/>
                </a:lnSpc>
              </a:pPr>
              <a:r>
                <a:rPr lang="en-US" sz="3000">
                  <a:solidFill>
                    <a:srgbClr val="000000"/>
                  </a:solidFill>
                  <a:latin typeface="Codec Pro Bold"/>
                </a:rPr>
                <a:t>Linearity </a:t>
              </a:r>
            </a:p>
          </p:txBody>
        </p:sp>
        <p:sp>
          <p:nvSpPr>
            <p:cNvPr name="TextBox 9" id="9"/>
            <p:cNvSpPr txBox="true"/>
            <p:nvPr/>
          </p:nvSpPr>
          <p:spPr>
            <a:xfrm rot="0">
              <a:off x="0" y="822786"/>
              <a:ext cx="5104566" cy="1588135"/>
            </a:xfrm>
            <a:prstGeom prst="rect">
              <a:avLst/>
            </a:prstGeom>
          </p:spPr>
          <p:txBody>
            <a:bodyPr anchor="t" rtlCol="false" tIns="0" lIns="0" bIns="0" rIns="0">
              <a:spAutoFit/>
            </a:bodyPr>
            <a:lstStyle/>
            <a:p>
              <a:pPr algn="ctr">
                <a:lnSpc>
                  <a:spcPts val="3120"/>
                </a:lnSpc>
              </a:pPr>
              <a:r>
                <a:rPr lang="en-US" sz="2400">
                  <a:solidFill>
                    <a:srgbClr val="000000"/>
                  </a:solidFill>
                  <a:latin typeface="Codec Pro"/>
                </a:rPr>
                <a:t>Residuals</a:t>
              </a:r>
            </a:p>
            <a:p>
              <a:pPr algn="ctr">
                <a:lnSpc>
                  <a:spcPts val="3120"/>
                </a:lnSpc>
              </a:pPr>
              <a:r>
                <a:rPr lang="en-US" sz="2400">
                  <a:solidFill>
                    <a:srgbClr val="000000"/>
                  </a:solidFill>
                  <a:latin typeface="Codec Pro"/>
                </a:rPr>
                <a:t>vs</a:t>
              </a:r>
            </a:p>
            <a:p>
              <a:pPr algn="ctr">
                <a:lnSpc>
                  <a:spcPts val="3120"/>
                </a:lnSpc>
              </a:pPr>
              <a:r>
                <a:rPr lang="en-US" sz="2400">
                  <a:solidFill>
                    <a:srgbClr val="000000"/>
                  </a:solidFill>
                  <a:latin typeface="Codec Pro"/>
                </a:rPr>
                <a:t>fitted values plot</a:t>
              </a:r>
            </a:p>
          </p:txBody>
        </p:sp>
      </p:grpSp>
      <p:grpSp>
        <p:nvGrpSpPr>
          <p:cNvPr name="Group 10" id="10"/>
          <p:cNvGrpSpPr/>
          <p:nvPr/>
        </p:nvGrpSpPr>
        <p:grpSpPr>
          <a:xfrm rot="0">
            <a:off x="7638294" y="2477876"/>
            <a:ext cx="3828425" cy="3577999"/>
            <a:chOff x="0" y="0"/>
            <a:chExt cx="4310905" cy="4028919"/>
          </a:xfrm>
        </p:grpSpPr>
        <p:sp>
          <p:nvSpPr>
            <p:cNvPr name="Freeform 11" id="11"/>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12" id="12"/>
          <p:cNvGrpSpPr/>
          <p:nvPr/>
        </p:nvGrpSpPr>
        <p:grpSpPr>
          <a:xfrm rot="0">
            <a:off x="7638294" y="3162755"/>
            <a:ext cx="3828425" cy="1027140"/>
            <a:chOff x="0" y="0"/>
            <a:chExt cx="5104566" cy="1369520"/>
          </a:xfrm>
        </p:grpSpPr>
        <p:sp>
          <p:nvSpPr>
            <p:cNvPr name="TextBox 13" id="13"/>
            <p:cNvSpPr txBox="true"/>
            <p:nvPr/>
          </p:nvSpPr>
          <p:spPr>
            <a:xfrm rot="0">
              <a:off x="0" y="-85725"/>
              <a:ext cx="5104566" cy="695325"/>
            </a:xfrm>
            <a:prstGeom prst="rect">
              <a:avLst/>
            </a:prstGeom>
          </p:spPr>
          <p:txBody>
            <a:bodyPr anchor="t" rtlCol="false" tIns="0" lIns="0" bIns="0" rIns="0">
              <a:spAutoFit/>
            </a:bodyPr>
            <a:lstStyle/>
            <a:p>
              <a:pPr algn="ctr">
                <a:lnSpc>
                  <a:spcPts val="3900"/>
                </a:lnSpc>
              </a:pPr>
              <a:r>
                <a:rPr lang="en-US" sz="3000">
                  <a:solidFill>
                    <a:srgbClr val="000000"/>
                  </a:solidFill>
                  <a:latin typeface="Codec Pro Bold"/>
                </a:rPr>
                <a:t>Independence</a:t>
              </a:r>
            </a:p>
          </p:txBody>
        </p:sp>
        <p:sp>
          <p:nvSpPr>
            <p:cNvPr name="TextBox 14" id="14"/>
            <p:cNvSpPr txBox="true"/>
            <p:nvPr/>
          </p:nvSpPr>
          <p:spPr>
            <a:xfrm rot="0">
              <a:off x="0" y="822786"/>
              <a:ext cx="5104566" cy="546735"/>
            </a:xfrm>
            <a:prstGeom prst="rect">
              <a:avLst/>
            </a:prstGeom>
          </p:spPr>
          <p:txBody>
            <a:bodyPr anchor="t" rtlCol="false" tIns="0" lIns="0" bIns="0" rIns="0">
              <a:spAutoFit/>
            </a:bodyPr>
            <a:lstStyle/>
            <a:p>
              <a:pPr algn="ctr">
                <a:lnSpc>
                  <a:spcPts val="3120"/>
                </a:lnSpc>
              </a:pPr>
            </a:p>
          </p:txBody>
        </p:sp>
      </p:grpSp>
      <p:grpSp>
        <p:nvGrpSpPr>
          <p:cNvPr name="Group 15" id="15"/>
          <p:cNvGrpSpPr/>
          <p:nvPr/>
        </p:nvGrpSpPr>
        <p:grpSpPr>
          <a:xfrm rot="0">
            <a:off x="14459575" y="2477876"/>
            <a:ext cx="3828425" cy="3577999"/>
            <a:chOff x="0" y="0"/>
            <a:chExt cx="4310905" cy="4028919"/>
          </a:xfrm>
        </p:grpSpPr>
        <p:sp>
          <p:nvSpPr>
            <p:cNvPr name="Freeform 16" id="16"/>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17" id="17"/>
          <p:cNvGrpSpPr/>
          <p:nvPr/>
        </p:nvGrpSpPr>
        <p:grpSpPr>
          <a:xfrm rot="0">
            <a:off x="14532641" y="3162755"/>
            <a:ext cx="3682293" cy="2083008"/>
            <a:chOff x="0" y="0"/>
            <a:chExt cx="4909724" cy="2777344"/>
          </a:xfrm>
        </p:grpSpPr>
        <p:sp>
          <p:nvSpPr>
            <p:cNvPr name="TextBox 18" id="18"/>
            <p:cNvSpPr txBox="true"/>
            <p:nvPr/>
          </p:nvSpPr>
          <p:spPr>
            <a:xfrm rot="0">
              <a:off x="0" y="-76200"/>
              <a:ext cx="4909724" cy="647969"/>
            </a:xfrm>
            <a:prstGeom prst="rect">
              <a:avLst/>
            </a:prstGeom>
          </p:spPr>
          <p:txBody>
            <a:bodyPr anchor="t" rtlCol="false" tIns="0" lIns="0" bIns="0" rIns="0">
              <a:spAutoFit/>
            </a:bodyPr>
            <a:lstStyle/>
            <a:p>
              <a:pPr algn="ctr">
                <a:lnSpc>
                  <a:spcPts val="3657"/>
                </a:lnSpc>
              </a:pPr>
              <a:r>
                <a:rPr lang="en-US" sz="2813">
                  <a:solidFill>
                    <a:srgbClr val="000000"/>
                  </a:solidFill>
                  <a:latin typeface="Codec Pro Bold"/>
                </a:rPr>
                <a:t>Normality</a:t>
              </a:r>
            </a:p>
          </p:txBody>
        </p:sp>
        <p:sp>
          <p:nvSpPr>
            <p:cNvPr name="TextBox 19" id="19"/>
            <p:cNvSpPr txBox="true"/>
            <p:nvPr/>
          </p:nvSpPr>
          <p:spPr>
            <a:xfrm rot="0">
              <a:off x="0" y="767587"/>
              <a:ext cx="4909724" cy="2009757"/>
            </a:xfrm>
            <a:prstGeom prst="rect">
              <a:avLst/>
            </a:prstGeom>
          </p:spPr>
          <p:txBody>
            <a:bodyPr anchor="t" rtlCol="false" tIns="0" lIns="0" bIns="0" rIns="0">
              <a:spAutoFit/>
            </a:bodyPr>
            <a:lstStyle/>
            <a:p>
              <a:pPr algn="just">
                <a:lnSpc>
                  <a:spcPts val="2926"/>
                </a:lnSpc>
              </a:pPr>
            </a:p>
            <a:p>
              <a:pPr>
                <a:lnSpc>
                  <a:spcPts val="2926"/>
                </a:lnSpc>
              </a:pPr>
              <a:r>
                <a:rPr lang="en-US" sz="2251">
                  <a:solidFill>
                    <a:srgbClr val="000000"/>
                  </a:solidFill>
                  <a:latin typeface="Codec Pro"/>
                </a:rPr>
                <a:t> </a:t>
              </a:r>
              <a:r>
                <a:rPr lang="en-US" sz="2251">
                  <a:solidFill>
                    <a:srgbClr val="000000"/>
                  </a:solidFill>
                  <a:latin typeface="Codec Pro"/>
                </a:rPr>
                <a:t>Histogram of residuals</a:t>
              </a:r>
            </a:p>
            <a:p>
              <a:pPr>
                <a:lnSpc>
                  <a:spcPts val="2926"/>
                </a:lnSpc>
              </a:pPr>
              <a:r>
                <a:rPr lang="en-US" sz="2251">
                  <a:solidFill>
                    <a:srgbClr val="000000"/>
                  </a:solidFill>
                  <a:latin typeface="Codec Pro"/>
                </a:rPr>
                <a:t> Normal Q-Q plot</a:t>
              </a:r>
            </a:p>
            <a:p>
              <a:pPr>
                <a:lnSpc>
                  <a:spcPts val="2926"/>
                </a:lnSpc>
              </a:pPr>
              <a:r>
                <a:rPr lang="en-US" sz="2251">
                  <a:solidFill>
                    <a:srgbClr val="000000"/>
                  </a:solidFill>
                  <a:latin typeface="Codec Pro"/>
                </a:rPr>
                <a:t> Shapiro-Wilk test</a:t>
              </a:r>
            </a:p>
          </p:txBody>
        </p:sp>
      </p:grpSp>
      <p:grpSp>
        <p:nvGrpSpPr>
          <p:cNvPr name="Group 20" id="20"/>
          <p:cNvGrpSpPr/>
          <p:nvPr/>
        </p:nvGrpSpPr>
        <p:grpSpPr>
          <a:xfrm rot="0">
            <a:off x="3936889" y="6709001"/>
            <a:ext cx="3828425" cy="3577999"/>
            <a:chOff x="0" y="0"/>
            <a:chExt cx="4310905" cy="4028919"/>
          </a:xfrm>
        </p:grpSpPr>
        <p:sp>
          <p:nvSpPr>
            <p:cNvPr name="Freeform 21" id="21"/>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22" id="22"/>
          <p:cNvGrpSpPr/>
          <p:nvPr/>
        </p:nvGrpSpPr>
        <p:grpSpPr>
          <a:xfrm rot="0">
            <a:off x="4003003" y="7393880"/>
            <a:ext cx="3906455" cy="1449691"/>
            <a:chOff x="0" y="0"/>
            <a:chExt cx="5208606" cy="1932921"/>
          </a:xfrm>
        </p:grpSpPr>
        <p:sp>
          <p:nvSpPr>
            <p:cNvPr name="TextBox 23" id="23"/>
            <p:cNvSpPr txBox="true"/>
            <p:nvPr/>
          </p:nvSpPr>
          <p:spPr>
            <a:xfrm rot="0">
              <a:off x="0" y="-66675"/>
              <a:ext cx="5208606" cy="688700"/>
            </a:xfrm>
            <a:prstGeom prst="rect">
              <a:avLst/>
            </a:prstGeom>
          </p:spPr>
          <p:txBody>
            <a:bodyPr anchor="t" rtlCol="false" tIns="0" lIns="0" bIns="0" rIns="0">
              <a:spAutoFit/>
            </a:bodyPr>
            <a:lstStyle/>
            <a:p>
              <a:pPr algn="ctr">
                <a:lnSpc>
                  <a:spcPts val="3979"/>
                </a:lnSpc>
              </a:pPr>
              <a:r>
                <a:rPr lang="en-US" sz="3061">
                  <a:solidFill>
                    <a:srgbClr val="000000"/>
                  </a:solidFill>
                  <a:latin typeface="Codec Pro Bold"/>
                </a:rPr>
                <a:t>Equal Variance</a:t>
              </a:r>
            </a:p>
          </p:txBody>
        </p:sp>
        <p:sp>
          <p:nvSpPr>
            <p:cNvPr name="TextBox 24" id="24"/>
            <p:cNvSpPr txBox="true"/>
            <p:nvPr/>
          </p:nvSpPr>
          <p:spPr>
            <a:xfrm rot="0">
              <a:off x="0" y="840914"/>
              <a:ext cx="5208606" cy="1092007"/>
            </a:xfrm>
            <a:prstGeom prst="rect">
              <a:avLst/>
            </a:prstGeom>
          </p:spPr>
          <p:txBody>
            <a:bodyPr anchor="t" rtlCol="false" tIns="0" lIns="0" bIns="0" rIns="0">
              <a:spAutoFit/>
            </a:bodyPr>
            <a:lstStyle/>
            <a:p>
              <a:pPr>
                <a:lnSpc>
                  <a:spcPts val="3183"/>
                </a:lnSpc>
              </a:pPr>
              <a:r>
                <a:rPr lang="en-US" sz="2448">
                  <a:solidFill>
                    <a:srgbClr val="000000"/>
                  </a:solidFill>
                  <a:latin typeface="Codec Pro"/>
                </a:rPr>
                <a:t>  scale-location plot</a:t>
              </a:r>
            </a:p>
            <a:p>
              <a:pPr>
                <a:lnSpc>
                  <a:spcPts val="3183"/>
                </a:lnSpc>
              </a:pPr>
              <a:r>
                <a:rPr lang="en-US" sz="2448">
                  <a:solidFill>
                    <a:srgbClr val="000000"/>
                  </a:solidFill>
                  <a:latin typeface="Codec Pro"/>
                </a:rPr>
                <a:t>  Breusch-Pagan test</a:t>
              </a:r>
            </a:p>
          </p:txBody>
        </p:sp>
      </p:grpSp>
      <p:grpSp>
        <p:nvGrpSpPr>
          <p:cNvPr name="Group 25" id="25"/>
          <p:cNvGrpSpPr/>
          <p:nvPr/>
        </p:nvGrpSpPr>
        <p:grpSpPr>
          <a:xfrm rot="0">
            <a:off x="1991284" y="1756654"/>
            <a:ext cx="715885" cy="715885"/>
            <a:chOff x="0" y="0"/>
            <a:chExt cx="954513" cy="954513"/>
          </a:xfrm>
        </p:grpSpPr>
        <p:grpSp>
          <p:nvGrpSpPr>
            <p:cNvPr name="Group 26" id="26"/>
            <p:cNvGrpSpPr/>
            <p:nvPr/>
          </p:nvGrpSpPr>
          <p:grpSpPr>
            <a:xfrm rot="0">
              <a:off x="0" y="0"/>
              <a:ext cx="954513" cy="95451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28" id="28"/>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grpSp>
        <p:nvGrpSpPr>
          <p:cNvPr name="Group 29" id="29"/>
          <p:cNvGrpSpPr/>
          <p:nvPr/>
        </p:nvGrpSpPr>
        <p:grpSpPr>
          <a:xfrm rot="0">
            <a:off x="16015845" y="1749510"/>
            <a:ext cx="715885" cy="723029"/>
            <a:chOff x="0" y="0"/>
            <a:chExt cx="954513" cy="964038"/>
          </a:xfrm>
        </p:grpSpPr>
        <p:grpSp>
          <p:nvGrpSpPr>
            <p:cNvPr name="Group 30" id="30"/>
            <p:cNvGrpSpPr/>
            <p:nvPr/>
          </p:nvGrpSpPr>
          <p:grpSpPr>
            <a:xfrm rot="0">
              <a:off x="0" y="0"/>
              <a:ext cx="954513" cy="964038"/>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2" id="32"/>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3</a:t>
              </a:r>
            </a:p>
          </p:txBody>
        </p:sp>
      </p:grpSp>
      <p:grpSp>
        <p:nvGrpSpPr>
          <p:cNvPr name="Group 33" id="33"/>
          <p:cNvGrpSpPr/>
          <p:nvPr/>
        </p:nvGrpSpPr>
        <p:grpSpPr>
          <a:xfrm rot="0">
            <a:off x="9208383" y="1749510"/>
            <a:ext cx="715885" cy="723029"/>
            <a:chOff x="0" y="0"/>
            <a:chExt cx="954513" cy="964038"/>
          </a:xfrm>
        </p:grpSpPr>
        <p:grpSp>
          <p:nvGrpSpPr>
            <p:cNvPr name="Group 34" id="34"/>
            <p:cNvGrpSpPr/>
            <p:nvPr/>
          </p:nvGrpSpPr>
          <p:grpSpPr>
            <a:xfrm rot="0">
              <a:off x="0" y="0"/>
              <a:ext cx="954513" cy="964038"/>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6" id="36"/>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a:rPr>
                <a:t>2</a:t>
              </a:r>
            </a:p>
          </p:txBody>
        </p:sp>
      </p:grpSp>
      <p:grpSp>
        <p:nvGrpSpPr>
          <p:cNvPr name="Group 37" id="37"/>
          <p:cNvGrpSpPr/>
          <p:nvPr/>
        </p:nvGrpSpPr>
        <p:grpSpPr>
          <a:xfrm rot="0">
            <a:off x="5561408" y="5985972"/>
            <a:ext cx="715885" cy="723029"/>
            <a:chOff x="0" y="0"/>
            <a:chExt cx="954513" cy="964038"/>
          </a:xfrm>
        </p:grpSpPr>
        <p:grpSp>
          <p:nvGrpSpPr>
            <p:cNvPr name="Group 38" id="38"/>
            <p:cNvGrpSpPr/>
            <p:nvPr/>
          </p:nvGrpSpPr>
          <p:grpSpPr>
            <a:xfrm rot="0">
              <a:off x="0" y="0"/>
              <a:ext cx="954513" cy="964038"/>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40" id="40"/>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4</a:t>
              </a:r>
            </a:p>
          </p:txBody>
        </p:sp>
      </p:grpSp>
      <p:grpSp>
        <p:nvGrpSpPr>
          <p:cNvPr name="Group 41" id="41"/>
          <p:cNvGrpSpPr/>
          <p:nvPr/>
        </p:nvGrpSpPr>
        <p:grpSpPr>
          <a:xfrm rot="0">
            <a:off x="11073603" y="6709001"/>
            <a:ext cx="3828425" cy="3577999"/>
            <a:chOff x="0" y="0"/>
            <a:chExt cx="4310905" cy="4028919"/>
          </a:xfrm>
        </p:grpSpPr>
        <p:sp>
          <p:nvSpPr>
            <p:cNvPr name="Freeform 42" id="42"/>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43" id="43"/>
          <p:cNvGrpSpPr/>
          <p:nvPr/>
        </p:nvGrpSpPr>
        <p:grpSpPr>
          <a:xfrm rot="0">
            <a:off x="11139717" y="7393880"/>
            <a:ext cx="3906455" cy="2755186"/>
            <a:chOff x="0" y="0"/>
            <a:chExt cx="5208606" cy="3673581"/>
          </a:xfrm>
        </p:grpSpPr>
        <p:sp>
          <p:nvSpPr>
            <p:cNvPr name="TextBox 44" id="44"/>
            <p:cNvSpPr txBox="true"/>
            <p:nvPr/>
          </p:nvSpPr>
          <p:spPr>
            <a:xfrm rot="0">
              <a:off x="0" y="-66675"/>
              <a:ext cx="5208606" cy="1362560"/>
            </a:xfrm>
            <a:prstGeom prst="rect">
              <a:avLst/>
            </a:prstGeom>
          </p:spPr>
          <p:txBody>
            <a:bodyPr anchor="t" rtlCol="false" tIns="0" lIns="0" bIns="0" rIns="0">
              <a:spAutoFit/>
            </a:bodyPr>
            <a:lstStyle/>
            <a:p>
              <a:pPr algn="ctr">
                <a:lnSpc>
                  <a:spcPts val="3979"/>
                </a:lnSpc>
              </a:pPr>
              <a:r>
                <a:rPr lang="en-US" sz="3061">
                  <a:solidFill>
                    <a:srgbClr val="000000"/>
                  </a:solidFill>
                  <a:latin typeface="Codec Pro Bold"/>
                </a:rPr>
                <a:t>Influential Points</a:t>
              </a:r>
            </a:p>
            <a:p>
              <a:pPr algn="ctr">
                <a:lnSpc>
                  <a:spcPts val="3979"/>
                </a:lnSpc>
              </a:pPr>
              <a:r>
                <a:rPr lang="en-US" sz="3061">
                  <a:solidFill>
                    <a:srgbClr val="000000"/>
                  </a:solidFill>
                  <a:latin typeface="Codec Pro Bold"/>
                </a:rPr>
                <a:t>and Outliers</a:t>
              </a:r>
            </a:p>
          </p:txBody>
        </p:sp>
        <p:sp>
          <p:nvSpPr>
            <p:cNvPr name="TextBox 45" id="45"/>
            <p:cNvSpPr txBox="true"/>
            <p:nvPr/>
          </p:nvSpPr>
          <p:spPr>
            <a:xfrm rot="0">
              <a:off x="0" y="1514774"/>
              <a:ext cx="5208606" cy="2158807"/>
            </a:xfrm>
            <a:prstGeom prst="rect">
              <a:avLst/>
            </a:prstGeom>
          </p:spPr>
          <p:txBody>
            <a:bodyPr anchor="t" rtlCol="false" tIns="0" lIns="0" bIns="0" rIns="0">
              <a:spAutoFit/>
            </a:bodyPr>
            <a:lstStyle/>
            <a:p>
              <a:pPr>
                <a:lnSpc>
                  <a:spcPts val="3183"/>
                </a:lnSpc>
              </a:pPr>
              <a:r>
                <a:rPr lang="en-US" sz="2448">
                  <a:solidFill>
                    <a:srgbClr val="000000"/>
                  </a:solidFill>
                  <a:latin typeface="Codec Pro"/>
                </a:rPr>
                <a:t>Residuals vs Leverage </a:t>
              </a:r>
            </a:p>
            <a:p>
              <a:pPr>
                <a:lnSpc>
                  <a:spcPts val="3183"/>
                </a:lnSpc>
              </a:pPr>
              <a:r>
                <a:rPr lang="en-US" sz="2448">
                  <a:solidFill>
                    <a:srgbClr val="000000"/>
                  </a:solidFill>
                  <a:latin typeface="Codec Pro"/>
                </a:rPr>
                <a:t>plot</a:t>
              </a:r>
            </a:p>
            <a:p>
              <a:pPr>
                <a:lnSpc>
                  <a:spcPts val="3183"/>
                </a:lnSpc>
              </a:pPr>
              <a:r>
                <a:rPr lang="en-US" sz="2448">
                  <a:solidFill>
                    <a:srgbClr val="000000"/>
                  </a:solidFill>
                  <a:latin typeface="Codec Pro"/>
                </a:rPr>
                <a:t>Cook’s Distance</a:t>
              </a:r>
            </a:p>
            <a:p>
              <a:pPr>
                <a:lnSpc>
                  <a:spcPts val="3183"/>
                </a:lnSpc>
              </a:pPr>
              <a:r>
                <a:rPr lang="en-US" sz="2448">
                  <a:solidFill>
                    <a:srgbClr val="000000"/>
                  </a:solidFill>
                  <a:latin typeface="Codec Pro"/>
                </a:rPr>
                <a:t>Leverage points</a:t>
              </a:r>
            </a:p>
          </p:txBody>
        </p:sp>
      </p:grpSp>
      <p:grpSp>
        <p:nvGrpSpPr>
          <p:cNvPr name="Group 46" id="46"/>
          <p:cNvGrpSpPr/>
          <p:nvPr/>
        </p:nvGrpSpPr>
        <p:grpSpPr>
          <a:xfrm rot="0">
            <a:off x="12698122" y="5985972"/>
            <a:ext cx="715885" cy="723029"/>
            <a:chOff x="0" y="0"/>
            <a:chExt cx="954513" cy="964038"/>
          </a:xfrm>
        </p:grpSpPr>
        <p:grpSp>
          <p:nvGrpSpPr>
            <p:cNvPr name="Group 47" id="47"/>
            <p:cNvGrpSpPr/>
            <p:nvPr/>
          </p:nvGrpSpPr>
          <p:grpSpPr>
            <a:xfrm rot="0">
              <a:off x="0" y="0"/>
              <a:ext cx="954513" cy="964038"/>
              <a:chOff x="0" y="0"/>
              <a:chExt cx="6350000" cy="6350000"/>
            </a:xfrm>
          </p:grpSpPr>
          <p:sp>
            <p:nvSpPr>
              <p:cNvPr name="Freeform 48" id="4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49" id="49"/>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5</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635125"/>
            <a:ext cx="8909073" cy="5376432"/>
          </a:xfrm>
          <a:custGeom>
            <a:avLst/>
            <a:gdLst/>
            <a:ahLst/>
            <a:cxnLst/>
            <a:rect r="r" b="b" t="t" l="l"/>
            <a:pathLst>
              <a:path h="5376432" w="8909073">
                <a:moveTo>
                  <a:pt x="0" y="0"/>
                </a:moveTo>
                <a:lnTo>
                  <a:pt x="8909073" y="0"/>
                </a:lnTo>
                <a:lnTo>
                  <a:pt x="8909073" y="5376432"/>
                </a:lnTo>
                <a:lnTo>
                  <a:pt x="0" y="5376432"/>
                </a:lnTo>
                <a:lnTo>
                  <a:pt x="0" y="0"/>
                </a:lnTo>
                <a:close/>
              </a:path>
            </a:pathLst>
          </a:custGeom>
          <a:blipFill>
            <a:blip r:embed="rId3"/>
            <a:stretch>
              <a:fillRect l="0" t="0" r="0" b="0"/>
            </a:stretch>
          </a:blipFill>
        </p:spPr>
      </p:sp>
      <p:sp>
        <p:nvSpPr>
          <p:cNvPr name="Freeform 3" id="3"/>
          <p:cNvSpPr/>
          <p:nvPr/>
        </p:nvSpPr>
        <p:spPr>
          <a:xfrm flipH="false" flipV="false" rot="0">
            <a:off x="9323440" y="1635125"/>
            <a:ext cx="8785120" cy="5376432"/>
          </a:xfrm>
          <a:custGeom>
            <a:avLst/>
            <a:gdLst/>
            <a:ahLst/>
            <a:cxnLst/>
            <a:rect r="r" b="b" t="t" l="l"/>
            <a:pathLst>
              <a:path h="5376432" w="8785120">
                <a:moveTo>
                  <a:pt x="0" y="0"/>
                </a:moveTo>
                <a:lnTo>
                  <a:pt x="8785120" y="0"/>
                </a:lnTo>
                <a:lnTo>
                  <a:pt x="8785120" y="5376432"/>
                </a:lnTo>
                <a:lnTo>
                  <a:pt x="0" y="5376432"/>
                </a:lnTo>
                <a:lnTo>
                  <a:pt x="0" y="0"/>
                </a:lnTo>
                <a:close/>
              </a:path>
            </a:pathLst>
          </a:custGeom>
          <a:blipFill>
            <a:blip r:embed="rId4"/>
            <a:stretch>
              <a:fillRect l="0" t="0" r="0" b="0"/>
            </a:stretch>
          </a:blipFill>
        </p:spPr>
      </p:sp>
      <p:sp>
        <p:nvSpPr>
          <p:cNvPr name="TextBox 4" id="4"/>
          <p:cNvSpPr txBox="true"/>
          <p:nvPr/>
        </p:nvSpPr>
        <p:spPr>
          <a:xfrm rot="0">
            <a:off x="179440" y="684213"/>
            <a:ext cx="9144000" cy="600075"/>
          </a:xfrm>
          <a:prstGeom prst="rect">
            <a:avLst/>
          </a:prstGeom>
        </p:spPr>
        <p:txBody>
          <a:bodyPr anchor="t" rtlCol="false" tIns="0" lIns="0" bIns="0" rIns="0">
            <a:spAutoFit/>
          </a:bodyPr>
          <a:lstStyle/>
          <a:p>
            <a:pPr algn="ctr">
              <a:lnSpc>
                <a:spcPts val="4799"/>
              </a:lnSpc>
            </a:pPr>
            <a:r>
              <a:rPr lang="en-US" sz="3999">
                <a:solidFill>
                  <a:srgbClr val="000000"/>
                </a:solidFill>
                <a:latin typeface="Corben"/>
              </a:rPr>
              <a:t>Model with Year(categorical) </a:t>
            </a:r>
          </a:p>
        </p:txBody>
      </p:sp>
      <p:sp>
        <p:nvSpPr>
          <p:cNvPr name="TextBox 5" id="5"/>
          <p:cNvSpPr txBox="true"/>
          <p:nvPr/>
        </p:nvSpPr>
        <p:spPr>
          <a:xfrm rot="0">
            <a:off x="9144000" y="684213"/>
            <a:ext cx="9144000" cy="600075"/>
          </a:xfrm>
          <a:prstGeom prst="rect">
            <a:avLst/>
          </a:prstGeom>
        </p:spPr>
        <p:txBody>
          <a:bodyPr anchor="t" rtlCol="false" tIns="0" lIns="0" bIns="0" rIns="0">
            <a:spAutoFit/>
          </a:bodyPr>
          <a:lstStyle/>
          <a:p>
            <a:pPr algn="ctr">
              <a:lnSpc>
                <a:spcPts val="4799"/>
              </a:lnSpc>
            </a:pPr>
            <a:r>
              <a:rPr lang="en-US" sz="3999">
                <a:solidFill>
                  <a:srgbClr val="000000"/>
                </a:solidFill>
                <a:latin typeface="Corben"/>
              </a:rPr>
              <a:t>Model with Year(Numerical) </a:t>
            </a:r>
          </a:p>
        </p:txBody>
      </p:sp>
      <p:sp>
        <p:nvSpPr>
          <p:cNvPr name="TextBox 6" id="6"/>
          <p:cNvSpPr txBox="true"/>
          <p:nvPr/>
        </p:nvSpPr>
        <p:spPr>
          <a:xfrm rot="0">
            <a:off x="0" y="-26988"/>
            <a:ext cx="9144000"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Linearity assumption</a:t>
            </a:r>
          </a:p>
        </p:txBody>
      </p:sp>
      <p:sp>
        <p:nvSpPr>
          <p:cNvPr name="TextBox 7" id="7"/>
          <p:cNvSpPr txBox="true"/>
          <p:nvPr/>
        </p:nvSpPr>
        <p:spPr>
          <a:xfrm rot="0">
            <a:off x="0" y="7059182"/>
            <a:ext cx="18288000" cy="1038225"/>
          </a:xfrm>
          <a:prstGeom prst="rect">
            <a:avLst/>
          </a:prstGeom>
        </p:spPr>
        <p:txBody>
          <a:bodyPr anchor="t" rtlCol="false" tIns="0" lIns="0" bIns="0" rIns="0">
            <a:spAutoFit/>
          </a:bodyPr>
          <a:lstStyle/>
          <a:p>
            <a:pPr algn="just">
              <a:lnSpc>
                <a:spcPts val="3900"/>
              </a:lnSpc>
            </a:pPr>
            <a:r>
              <a:rPr lang="en-US" sz="3000">
                <a:solidFill>
                  <a:srgbClr val="000000"/>
                </a:solidFill>
                <a:latin typeface="Codec Pro"/>
              </a:rPr>
              <a:t>For both plots,, we observe that the pattern is approximately linear, so we conclude that linearity assumption is met for both models.</a:t>
            </a:r>
          </a:p>
        </p:txBody>
      </p:sp>
      <p:sp>
        <p:nvSpPr>
          <p:cNvPr name="TextBox 8" id="8"/>
          <p:cNvSpPr txBox="true"/>
          <p:nvPr/>
        </p:nvSpPr>
        <p:spPr>
          <a:xfrm rot="0">
            <a:off x="0" y="8125982"/>
            <a:ext cx="8504937"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Independence Assumption</a:t>
            </a:r>
          </a:p>
        </p:txBody>
      </p:sp>
      <p:sp>
        <p:nvSpPr>
          <p:cNvPr name="TextBox 9" id="9"/>
          <p:cNvSpPr txBox="true"/>
          <p:nvPr/>
        </p:nvSpPr>
        <p:spPr>
          <a:xfrm rot="0">
            <a:off x="19050" y="8822055"/>
            <a:ext cx="18288000" cy="918210"/>
          </a:xfrm>
          <a:prstGeom prst="rect">
            <a:avLst/>
          </a:prstGeom>
        </p:spPr>
        <p:txBody>
          <a:bodyPr anchor="t" rtlCol="false" tIns="0" lIns="0" bIns="0" rIns="0">
            <a:spAutoFit/>
          </a:bodyPr>
          <a:lstStyle/>
          <a:p>
            <a:pPr algn="just">
              <a:lnSpc>
                <a:spcPts val="3510"/>
              </a:lnSpc>
              <a:spcBef>
                <a:spcPct val="0"/>
              </a:spcBef>
            </a:pPr>
            <a:r>
              <a:rPr lang="en-US" sz="2700">
                <a:solidFill>
                  <a:srgbClr val="000000"/>
                </a:solidFill>
                <a:latin typeface="Codec Pro"/>
              </a:rPr>
              <a:t>Independence means that the residuals (errors) of the model are not correlated. And since our data was not directly related to time, we can conclude that independence assumption holds for the models.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1915"/>
            <a:ext cx="5963493" cy="3602180"/>
          </a:xfrm>
          <a:custGeom>
            <a:avLst/>
            <a:gdLst/>
            <a:ahLst/>
            <a:cxnLst/>
            <a:rect r="r" b="b" t="t" l="l"/>
            <a:pathLst>
              <a:path h="3602180" w="5963493">
                <a:moveTo>
                  <a:pt x="0" y="0"/>
                </a:moveTo>
                <a:lnTo>
                  <a:pt x="5963493" y="0"/>
                </a:lnTo>
                <a:lnTo>
                  <a:pt x="5963493" y="3602180"/>
                </a:lnTo>
                <a:lnTo>
                  <a:pt x="0" y="3602180"/>
                </a:lnTo>
                <a:lnTo>
                  <a:pt x="0" y="0"/>
                </a:lnTo>
                <a:close/>
              </a:path>
            </a:pathLst>
          </a:custGeom>
          <a:blipFill>
            <a:blip r:embed="rId3"/>
            <a:stretch>
              <a:fillRect l="0" t="0" r="0" b="0"/>
            </a:stretch>
          </a:blipFill>
        </p:spPr>
      </p:sp>
      <p:sp>
        <p:nvSpPr>
          <p:cNvPr name="Freeform 3" id="3"/>
          <p:cNvSpPr/>
          <p:nvPr/>
        </p:nvSpPr>
        <p:spPr>
          <a:xfrm flipH="false" flipV="false" rot="0">
            <a:off x="6821955" y="1331915"/>
            <a:ext cx="5602938" cy="3416906"/>
          </a:xfrm>
          <a:custGeom>
            <a:avLst/>
            <a:gdLst/>
            <a:ahLst/>
            <a:cxnLst/>
            <a:rect r="r" b="b" t="t" l="l"/>
            <a:pathLst>
              <a:path h="3416906" w="5602938">
                <a:moveTo>
                  <a:pt x="0" y="0"/>
                </a:moveTo>
                <a:lnTo>
                  <a:pt x="5602938" y="0"/>
                </a:lnTo>
                <a:lnTo>
                  <a:pt x="5602938" y="3416906"/>
                </a:lnTo>
                <a:lnTo>
                  <a:pt x="0" y="3416906"/>
                </a:lnTo>
                <a:lnTo>
                  <a:pt x="0" y="0"/>
                </a:lnTo>
                <a:close/>
              </a:path>
            </a:pathLst>
          </a:custGeom>
          <a:blipFill>
            <a:blip r:embed="rId4"/>
            <a:stretch>
              <a:fillRect l="0" t="0" r="0" b="0"/>
            </a:stretch>
          </a:blipFill>
        </p:spPr>
      </p:sp>
      <p:sp>
        <p:nvSpPr>
          <p:cNvPr name="Freeform 4" id="4"/>
          <p:cNvSpPr/>
          <p:nvPr/>
        </p:nvSpPr>
        <p:spPr>
          <a:xfrm flipH="false" flipV="false" rot="0">
            <a:off x="12768983" y="1774446"/>
            <a:ext cx="5519017" cy="1696725"/>
          </a:xfrm>
          <a:custGeom>
            <a:avLst/>
            <a:gdLst/>
            <a:ahLst/>
            <a:cxnLst/>
            <a:rect r="r" b="b" t="t" l="l"/>
            <a:pathLst>
              <a:path h="1696725" w="5519017">
                <a:moveTo>
                  <a:pt x="0" y="0"/>
                </a:moveTo>
                <a:lnTo>
                  <a:pt x="5519017" y="0"/>
                </a:lnTo>
                <a:lnTo>
                  <a:pt x="5519017" y="1696724"/>
                </a:lnTo>
                <a:lnTo>
                  <a:pt x="0" y="1696724"/>
                </a:lnTo>
                <a:lnTo>
                  <a:pt x="0" y="0"/>
                </a:lnTo>
                <a:close/>
              </a:path>
            </a:pathLst>
          </a:custGeom>
          <a:blipFill>
            <a:blip r:embed="rId5"/>
            <a:stretch>
              <a:fillRect l="0" t="0" r="0" b="0"/>
            </a:stretch>
          </a:blipFill>
        </p:spPr>
      </p:sp>
      <p:sp>
        <p:nvSpPr>
          <p:cNvPr name="Freeform 5" id="5"/>
          <p:cNvSpPr/>
          <p:nvPr/>
        </p:nvSpPr>
        <p:spPr>
          <a:xfrm flipH="false" flipV="false" rot="0">
            <a:off x="0" y="6660693"/>
            <a:ext cx="5963493" cy="3626307"/>
          </a:xfrm>
          <a:custGeom>
            <a:avLst/>
            <a:gdLst/>
            <a:ahLst/>
            <a:cxnLst/>
            <a:rect r="r" b="b" t="t" l="l"/>
            <a:pathLst>
              <a:path h="3626307" w="5963493">
                <a:moveTo>
                  <a:pt x="0" y="0"/>
                </a:moveTo>
                <a:lnTo>
                  <a:pt x="5963493" y="0"/>
                </a:lnTo>
                <a:lnTo>
                  <a:pt x="5963493" y="3626307"/>
                </a:lnTo>
                <a:lnTo>
                  <a:pt x="0" y="3626307"/>
                </a:lnTo>
                <a:lnTo>
                  <a:pt x="0" y="0"/>
                </a:lnTo>
                <a:close/>
              </a:path>
            </a:pathLst>
          </a:custGeom>
          <a:blipFill>
            <a:blip r:embed="rId6"/>
            <a:stretch>
              <a:fillRect l="0" t="0" r="0" b="0"/>
            </a:stretch>
          </a:blipFill>
        </p:spPr>
      </p:sp>
      <p:sp>
        <p:nvSpPr>
          <p:cNvPr name="Freeform 6" id="6"/>
          <p:cNvSpPr/>
          <p:nvPr/>
        </p:nvSpPr>
        <p:spPr>
          <a:xfrm flipH="false" flipV="false" rot="0">
            <a:off x="6821955" y="6884864"/>
            <a:ext cx="5602938" cy="3402136"/>
          </a:xfrm>
          <a:custGeom>
            <a:avLst/>
            <a:gdLst/>
            <a:ahLst/>
            <a:cxnLst/>
            <a:rect r="r" b="b" t="t" l="l"/>
            <a:pathLst>
              <a:path h="3402136" w="5602938">
                <a:moveTo>
                  <a:pt x="0" y="0"/>
                </a:moveTo>
                <a:lnTo>
                  <a:pt x="5602938" y="0"/>
                </a:lnTo>
                <a:lnTo>
                  <a:pt x="5602938" y="3402136"/>
                </a:lnTo>
                <a:lnTo>
                  <a:pt x="0" y="3402136"/>
                </a:lnTo>
                <a:lnTo>
                  <a:pt x="0" y="0"/>
                </a:lnTo>
                <a:close/>
              </a:path>
            </a:pathLst>
          </a:custGeom>
          <a:blipFill>
            <a:blip r:embed="rId7"/>
            <a:stretch>
              <a:fillRect l="0" t="0" r="0" b="0"/>
            </a:stretch>
          </a:blipFill>
        </p:spPr>
      </p:sp>
      <p:sp>
        <p:nvSpPr>
          <p:cNvPr name="Freeform 7" id="7"/>
          <p:cNvSpPr/>
          <p:nvPr/>
        </p:nvSpPr>
        <p:spPr>
          <a:xfrm flipH="false" flipV="false" rot="0">
            <a:off x="12768983" y="7662548"/>
            <a:ext cx="5519017" cy="1399946"/>
          </a:xfrm>
          <a:custGeom>
            <a:avLst/>
            <a:gdLst/>
            <a:ahLst/>
            <a:cxnLst/>
            <a:rect r="r" b="b" t="t" l="l"/>
            <a:pathLst>
              <a:path h="1399946" w="5519017">
                <a:moveTo>
                  <a:pt x="0" y="0"/>
                </a:moveTo>
                <a:lnTo>
                  <a:pt x="5519017" y="0"/>
                </a:lnTo>
                <a:lnTo>
                  <a:pt x="5519017" y="1399946"/>
                </a:lnTo>
                <a:lnTo>
                  <a:pt x="0" y="1399946"/>
                </a:lnTo>
                <a:lnTo>
                  <a:pt x="0" y="0"/>
                </a:lnTo>
                <a:close/>
              </a:path>
            </a:pathLst>
          </a:custGeom>
          <a:blipFill>
            <a:blip r:embed="rId8"/>
            <a:stretch>
              <a:fillRect l="0" t="0" r="0" b="0"/>
            </a:stretch>
          </a:blipFill>
        </p:spPr>
      </p:sp>
      <p:sp>
        <p:nvSpPr>
          <p:cNvPr name="TextBox 8" id="8"/>
          <p:cNvSpPr txBox="true"/>
          <p:nvPr/>
        </p:nvSpPr>
        <p:spPr>
          <a:xfrm rot="0">
            <a:off x="0" y="-104775"/>
            <a:ext cx="8297783"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Normality Assumption</a:t>
            </a:r>
          </a:p>
        </p:txBody>
      </p:sp>
      <p:sp>
        <p:nvSpPr>
          <p:cNvPr name="TextBox 9" id="9"/>
          <p:cNvSpPr txBox="true"/>
          <p:nvPr/>
        </p:nvSpPr>
        <p:spPr>
          <a:xfrm rot="0">
            <a:off x="0" y="561182"/>
            <a:ext cx="8297783" cy="711200"/>
          </a:xfrm>
          <a:prstGeom prst="rect">
            <a:avLst/>
          </a:prstGeom>
        </p:spPr>
        <p:txBody>
          <a:bodyPr anchor="t" rtlCol="false" tIns="0" lIns="0" bIns="0" rIns="0">
            <a:spAutoFit/>
          </a:bodyPr>
          <a:lstStyle/>
          <a:p>
            <a:pPr algn="just">
              <a:lnSpc>
                <a:spcPts val="5199"/>
              </a:lnSpc>
            </a:pPr>
            <a:r>
              <a:rPr lang="en-US" sz="3999">
                <a:solidFill>
                  <a:srgbClr val="000000"/>
                </a:solidFill>
                <a:latin typeface="Codec Pro"/>
              </a:rPr>
              <a:t>Year(categorical)</a:t>
            </a:r>
          </a:p>
        </p:txBody>
      </p:sp>
      <p:sp>
        <p:nvSpPr>
          <p:cNvPr name="TextBox 10" id="10"/>
          <p:cNvSpPr txBox="true"/>
          <p:nvPr/>
        </p:nvSpPr>
        <p:spPr>
          <a:xfrm rot="0">
            <a:off x="0" y="5553220"/>
            <a:ext cx="8297783" cy="711200"/>
          </a:xfrm>
          <a:prstGeom prst="rect">
            <a:avLst/>
          </a:prstGeom>
        </p:spPr>
        <p:txBody>
          <a:bodyPr anchor="t" rtlCol="false" tIns="0" lIns="0" bIns="0" rIns="0">
            <a:spAutoFit/>
          </a:bodyPr>
          <a:lstStyle/>
          <a:p>
            <a:pPr algn="just">
              <a:lnSpc>
                <a:spcPts val="5199"/>
              </a:lnSpc>
            </a:pPr>
            <a:r>
              <a:rPr lang="en-US" sz="3999">
                <a:solidFill>
                  <a:srgbClr val="000000"/>
                </a:solidFill>
                <a:latin typeface="Codec Pro"/>
              </a:rPr>
              <a:t>Year(numerical)</a:t>
            </a:r>
          </a:p>
        </p:txBody>
      </p:sp>
      <p:sp>
        <p:nvSpPr>
          <p:cNvPr name="TextBox 11" id="11"/>
          <p:cNvSpPr txBox="true"/>
          <p:nvPr/>
        </p:nvSpPr>
        <p:spPr>
          <a:xfrm rot="0">
            <a:off x="10468286" y="339725"/>
            <a:ext cx="7633395" cy="688975"/>
          </a:xfrm>
          <a:prstGeom prst="rect">
            <a:avLst/>
          </a:prstGeom>
        </p:spPr>
        <p:txBody>
          <a:bodyPr anchor="t" rtlCol="false" tIns="0" lIns="0" bIns="0" rIns="0">
            <a:spAutoFit/>
          </a:bodyPr>
          <a:lstStyle/>
          <a:p>
            <a:pPr>
              <a:lnSpc>
                <a:spcPts val="2600"/>
              </a:lnSpc>
            </a:pPr>
            <a:r>
              <a:rPr lang="en-US" sz="2000">
                <a:solidFill>
                  <a:srgbClr val="000000"/>
                </a:solidFill>
                <a:latin typeface="Codec Pro"/>
              </a:rPr>
              <a:t>H0 : the sample data are significantly normally distributed</a:t>
            </a:r>
          </a:p>
          <a:p>
            <a:pPr algn="just">
              <a:lnSpc>
                <a:spcPts val="2600"/>
              </a:lnSpc>
              <a:spcBef>
                <a:spcPct val="0"/>
              </a:spcBef>
            </a:pPr>
            <a:r>
              <a:rPr lang="en-US" sz="2000">
                <a:solidFill>
                  <a:srgbClr val="000000"/>
                </a:solidFill>
                <a:latin typeface="Codec Pro"/>
              </a:rPr>
              <a:t>Ha : the sample data are not significantly normally distributed</a:t>
            </a:r>
          </a:p>
        </p:txBody>
      </p:sp>
      <p:sp>
        <p:nvSpPr>
          <p:cNvPr name="TextBox 12" id="12"/>
          <p:cNvSpPr txBox="true"/>
          <p:nvPr/>
        </p:nvSpPr>
        <p:spPr>
          <a:xfrm rot="0">
            <a:off x="12955303" y="3616562"/>
            <a:ext cx="5146378" cy="817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P-value = 0.0000000000000003177</a:t>
            </a:r>
          </a:p>
          <a:p>
            <a:pPr algn="ctr">
              <a:lnSpc>
                <a:spcPts val="3120"/>
              </a:lnSpc>
              <a:spcBef>
                <a:spcPct val="0"/>
              </a:spcBef>
            </a:pPr>
          </a:p>
        </p:txBody>
      </p:sp>
      <p:sp>
        <p:nvSpPr>
          <p:cNvPr name="TextBox 13" id="13"/>
          <p:cNvSpPr txBox="true"/>
          <p:nvPr/>
        </p:nvSpPr>
        <p:spPr>
          <a:xfrm rot="0">
            <a:off x="9061350" y="2908859"/>
            <a:ext cx="297467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Your paragraph text</a:t>
            </a:r>
          </a:p>
        </p:txBody>
      </p:sp>
      <p:sp>
        <p:nvSpPr>
          <p:cNvPr name="TextBox 14" id="14"/>
          <p:cNvSpPr txBox="true"/>
          <p:nvPr/>
        </p:nvSpPr>
        <p:spPr>
          <a:xfrm rot="0">
            <a:off x="12955303" y="9218470"/>
            <a:ext cx="5332697" cy="817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P-value = 0.0000000000000003492</a:t>
            </a:r>
          </a:p>
          <a:p>
            <a:pPr algn="ctr">
              <a:lnSpc>
                <a:spcPts val="3120"/>
              </a:lnSpc>
              <a:spcBef>
                <a:spcPct val="0"/>
              </a:spcBef>
            </a:pPr>
          </a:p>
        </p:txBody>
      </p:sp>
      <p:sp>
        <p:nvSpPr>
          <p:cNvPr name="TextBox 15" id="15"/>
          <p:cNvSpPr txBox="true"/>
          <p:nvPr/>
        </p:nvSpPr>
        <p:spPr>
          <a:xfrm rot="0">
            <a:off x="4477046" y="5143963"/>
            <a:ext cx="13810954" cy="120777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The P-value is approximately 0 which is less than the significant level of $\alpha$=0.05, therefore we reject the null hypothesis and conclude that residuals of the sample data are not significantly normally distributed.</a:t>
            </a:r>
          </a:p>
        </p:txBody>
      </p:sp>
      <p:sp>
        <p:nvSpPr>
          <p:cNvPr name="TextBox 16" id="16"/>
          <p:cNvSpPr txBox="true"/>
          <p:nvPr/>
        </p:nvSpPr>
        <p:spPr>
          <a:xfrm rot="0">
            <a:off x="14064631" y="1205707"/>
            <a:ext cx="2555081" cy="817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Shapiro-Wilk Test</a:t>
            </a:r>
          </a:p>
          <a:p>
            <a:pPr algn="ctr">
              <a:lnSpc>
                <a:spcPts val="3120"/>
              </a:lnSpc>
              <a:spcBef>
                <a:spcPct val="0"/>
              </a:spcBef>
            </a:pPr>
          </a:p>
        </p:txBody>
      </p:sp>
      <p:sp>
        <p:nvSpPr>
          <p:cNvPr name="TextBox 17" id="17"/>
          <p:cNvSpPr txBox="true"/>
          <p:nvPr/>
        </p:nvSpPr>
        <p:spPr>
          <a:xfrm rot="0">
            <a:off x="14064631" y="7066108"/>
            <a:ext cx="2555081" cy="8172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Shapiro-Wilk Test</a:t>
            </a:r>
          </a:p>
          <a:p>
            <a:pPr algn="ctr">
              <a:lnSpc>
                <a:spcPts val="312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9061473" cy="5510463"/>
          </a:xfrm>
          <a:custGeom>
            <a:avLst/>
            <a:gdLst/>
            <a:ahLst/>
            <a:cxnLst/>
            <a:rect r="r" b="b" t="t" l="l"/>
            <a:pathLst>
              <a:path h="5510463" w="9061473">
                <a:moveTo>
                  <a:pt x="0" y="0"/>
                </a:moveTo>
                <a:lnTo>
                  <a:pt x="9061473" y="0"/>
                </a:lnTo>
                <a:lnTo>
                  <a:pt x="9061473" y="5510463"/>
                </a:lnTo>
                <a:lnTo>
                  <a:pt x="0" y="5510463"/>
                </a:lnTo>
                <a:lnTo>
                  <a:pt x="0" y="0"/>
                </a:lnTo>
                <a:close/>
              </a:path>
            </a:pathLst>
          </a:custGeom>
          <a:blipFill>
            <a:blip r:embed="rId3"/>
            <a:stretch>
              <a:fillRect l="0" t="0" r="0" b="0"/>
            </a:stretch>
          </a:blipFill>
        </p:spPr>
      </p:sp>
      <p:sp>
        <p:nvSpPr>
          <p:cNvPr name="Freeform 3" id="3"/>
          <p:cNvSpPr/>
          <p:nvPr/>
        </p:nvSpPr>
        <p:spPr>
          <a:xfrm flipH="false" flipV="false" rot="0">
            <a:off x="0" y="7655034"/>
            <a:ext cx="5775115" cy="1603266"/>
          </a:xfrm>
          <a:custGeom>
            <a:avLst/>
            <a:gdLst/>
            <a:ahLst/>
            <a:cxnLst/>
            <a:rect r="r" b="b" t="t" l="l"/>
            <a:pathLst>
              <a:path h="1603266" w="5775115">
                <a:moveTo>
                  <a:pt x="0" y="0"/>
                </a:moveTo>
                <a:lnTo>
                  <a:pt x="5775115" y="0"/>
                </a:lnTo>
                <a:lnTo>
                  <a:pt x="5775115" y="1603266"/>
                </a:lnTo>
                <a:lnTo>
                  <a:pt x="0" y="1603266"/>
                </a:lnTo>
                <a:lnTo>
                  <a:pt x="0" y="0"/>
                </a:lnTo>
                <a:close/>
              </a:path>
            </a:pathLst>
          </a:custGeom>
          <a:blipFill>
            <a:blip r:embed="rId4"/>
            <a:stretch>
              <a:fillRect l="0" t="0" r="0" b="0"/>
            </a:stretch>
          </a:blipFill>
        </p:spPr>
      </p:sp>
      <p:sp>
        <p:nvSpPr>
          <p:cNvPr name="Freeform 4" id="4"/>
          <p:cNvSpPr/>
          <p:nvPr/>
        </p:nvSpPr>
        <p:spPr>
          <a:xfrm flipH="false" flipV="false" rot="0">
            <a:off x="9144000" y="1028700"/>
            <a:ext cx="9144000" cy="5510463"/>
          </a:xfrm>
          <a:custGeom>
            <a:avLst/>
            <a:gdLst/>
            <a:ahLst/>
            <a:cxnLst/>
            <a:rect r="r" b="b" t="t" l="l"/>
            <a:pathLst>
              <a:path h="5510463" w="9144000">
                <a:moveTo>
                  <a:pt x="0" y="0"/>
                </a:moveTo>
                <a:lnTo>
                  <a:pt x="9144000" y="0"/>
                </a:lnTo>
                <a:lnTo>
                  <a:pt x="9144000" y="5510463"/>
                </a:lnTo>
                <a:lnTo>
                  <a:pt x="0" y="5510463"/>
                </a:lnTo>
                <a:lnTo>
                  <a:pt x="0" y="0"/>
                </a:lnTo>
                <a:close/>
              </a:path>
            </a:pathLst>
          </a:custGeom>
          <a:blipFill>
            <a:blip r:embed="rId5"/>
            <a:stretch>
              <a:fillRect l="0" t="0" r="0" b="0"/>
            </a:stretch>
          </a:blipFill>
        </p:spPr>
      </p:sp>
      <p:sp>
        <p:nvSpPr>
          <p:cNvPr name="Freeform 5" id="5"/>
          <p:cNvSpPr/>
          <p:nvPr/>
        </p:nvSpPr>
        <p:spPr>
          <a:xfrm flipH="false" flipV="false" rot="0">
            <a:off x="12547523" y="7570922"/>
            <a:ext cx="5740477" cy="1687378"/>
          </a:xfrm>
          <a:custGeom>
            <a:avLst/>
            <a:gdLst/>
            <a:ahLst/>
            <a:cxnLst/>
            <a:rect r="r" b="b" t="t" l="l"/>
            <a:pathLst>
              <a:path h="1687378" w="5740477">
                <a:moveTo>
                  <a:pt x="0" y="0"/>
                </a:moveTo>
                <a:lnTo>
                  <a:pt x="5740477" y="0"/>
                </a:lnTo>
                <a:lnTo>
                  <a:pt x="5740477" y="1687378"/>
                </a:lnTo>
                <a:lnTo>
                  <a:pt x="0" y="1687378"/>
                </a:lnTo>
                <a:lnTo>
                  <a:pt x="0" y="0"/>
                </a:lnTo>
                <a:close/>
              </a:path>
            </a:pathLst>
          </a:custGeom>
          <a:blipFill>
            <a:blip r:embed="rId6"/>
            <a:stretch>
              <a:fillRect l="0" t="0" r="0" b="0"/>
            </a:stretch>
          </a:blipFill>
        </p:spPr>
      </p:sp>
      <p:sp>
        <p:nvSpPr>
          <p:cNvPr name="TextBox 6" id="6"/>
          <p:cNvSpPr txBox="true"/>
          <p:nvPr/>
        </p:nvSpPr>
        <p:spPr>
          <a:xfrm rot="0">
            <a:off x="0" y="-104775"/>
            <a:ext cx="13601665"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Equal Variance Assumption (Homoscedasticity)</a:t>
            </a:r>
          </a:p>
        </p:txBody>
      </p:sp>
      <p:sp>
        <p:nvSpPr>
          <p:cNvPr name="TextBox 7" id="7"/>
          <p:cNvSpPr txBox="true"/>
          <p:nvPr/>
        </p:nvSpPr>
        <p:spPr>
          <a:xfrm rot="0">
            <a:off x="5775115" y="8078842"/>
            <a:ext cx="7207504" cy="688975"/>
          </a:xfrm>
          <a:prstGeom prst="rect">
            <a:avLst/>
          </a:prstGeom>
        </p:spPr>
        <p:txBody>
          <a:bodyPr anchor="t" rtlCol="false" tIns="0" lIns="0" bIns="0" rIns="0">
            <a:spAutoFit/>
          </a:bodyPr>
          <a:lstStyle/>
          <a:p>
            <a:pPr algn="just">
              <a:lnSpc>
                <a:spcPts val="2600"/>
              </a:lnSpc>
            </a:pPr>
            <a:r>
              <a:rPr lang="en-US" sz="2000">
                <a:solidFill>
                  <a:srgbClr val="000000"/>
                </a:solidFill>
                <a:latin typeface="Codec Pro"/>
              </a:rPr>
              <a:t>H0 : heteroscedasticity is not present (homoscedasticity)</a:t>
            </a:r>
          </a:p>
          <a:p>
            <a:pPr algn="just">
              <a:lnSpc>
                <a:spcPts val="2600"/>
              </a:lnSpc>
            </a:pPr>
            <a:r>
              <a:rPr lang="en-US" sz="2000">
                <a:solidFill>
                  <a:srgbClr val="000000"/>
                </a:solidFill>
                <a:latin typeface="Codec Pro"/>
              </a:rPr>
              <a:t>Ha : heteroscedasticity is present</a:t>
            </a:r>
          </a:p>
        </p:txBody>
      </p:sp>
      <p:sp>
        <p:nvSpPr>
          <p:cNvPr name="TextBox 8" id="8"/>
          <p:cNvSpPr txBox="true"/>
          <p:nvPr/>
        </p:nvSpPr>
        <p:spPr>
          <a:xfrm rot="0">
            <a:off x="0" y="9248775"/>
            <a:ext cx="18288000" cy="1038225"/>
          </a:xfrm>
          <a:prstGeom prst="rect">
            <a:avLst/>
          </a:prstGeom>
        </p:spPr>
        <p:txBody>
          <a:bodyPr anchor="t" rtlCol="false" tIns="0" lIns="0" bIns="0" rIns="0">
            <a:spAutoFit/>
          </a:bodyPr>
          <a:lstStyle/>
          <a:p>
            <a:pPr algn="just">
              <a:lnSpc>
                <a:spcPts val="3900"/>
              </a:lnSpc>
            </a:pPr>
            <a:r>
              <a:rPr lang="en-US" sz="3000">
                <a:solidFill>
                  <a:srgbClr val="000000"/>
                </a:solidFill>
                <a:latin typeface="Codec Pro"/>
              </a:rPr>
              <a:t>The p value is 0.00000000000000022 which is less than 0.05 so we reject the null hypothesis and  conclude that heteroscedasticity is present.</a:t>
            </a:r>
          </a:p>
        </p:txBody>
      </p:sp>
      <p:sp>
        <p:nvSpPr>
          <p:cNvPr name="TextBox 9" id="9"/>
          <p:cNvSpPr txBox="true"/>
          <p:nvPr/>
        </p:nvSpPr>
        <p:spPr>
          <a:xfrm rot="0">
            <a:off x="793556" y="6782774"/>
            <a:ext cx="4188003" cy="542925"/>
          </a:xfrm>
          <a:prstGeom prst="rect">
            <a:avLst/>
          </a:prstGeom>
        </p:spPr>
        <p:txBody>
          <a:bodyPr anchor="t" rtlCol="false" tIns="0" lIns="0" bIns="0" rIns="0">
            <a:spAutoFit/>
          </a:bodyPr>
          <a:lstStyle/>
          <a:p>
            <a:pPr algn="just">
              <a:lnSpc>
                <a:spcPts val="3900"/>
              </a:lnSpc>
            </a:pPr>
            <a:r>
              <a:rPr lang="en-US" sz="3000">
                <a:solidFill>
                  <a:srgbClr val="000000"/>
                </a:solidFill>
                <a:latin typeface="Codec Pro"/>
              </a:rPr>
              <a:t>Breusch-Pagan test</a:t>
            </a:r>
          </a:p>
        </p:txBody>
      </p:sp>
      <p:sp>
        <p:nvSpPr>
          <p:cNvPr name="TextBox 10" id="10"/>
          <p:cNvSpPr txBox="true"/>
          <p:nvPr/>
        </p:nvSpPr>
        <p:spPr>
          <a:xfrm rot="0">
            <a:off x="13323760" y="6782774"/>
            <a:ext cx="4188003" cy="542925"/>
          </a:xfrm>
          <a:prstGeom prst="rect">
            <a:avLst/>
          </a:prstGeom>
        </p:spPr>
        <p:txBody>
          <a:bodyPr anchor="t" rtlCol="false" tIns="0" lIns="0" bIns="0" rIns="0">
            <a:spAutoFit/>
          </a:bodyPr>
          <a:lstStyle/>
          <a:p>
            <a:pPr algn="just">
              <a:lnSpc>
                <a:spcPts val="3900"/>
              </a:lnSpc>
            </a:pPr>
            <a:r>
              <a:rPr lang="en-US" sz="3000">
                <a:solidFill>
                  <a:srgbClr val="000000"/>
                </a:solidFill>
                <a:latin typeface="Codec Pro"/>
              </a:rPr>
              <a:t>Breusch-Pagan test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095375"/>
            <a:ext cx="7188774" cy="3956459"/>
          </a:xfrm>
          <a:custGeom>
            <a:avLst/>
            <a:gdLst/>
            <a:ahLst/>
            <a:cxnLst/>
            <a:rect r="r" b="b" t="t" l="l"/>
            <a:pathLst>
              <a:path h="3956459" w="7188774">
                <a:moveTo>
                  <a:pt x="0" y="0"/>
                </a:moveTo>
                <a:lnTo>
                  <a:pt x="7188774" y="0"/>
                </a:lnTo>
                <a:lnTo>
                  <a:pt x="7188774" y="3956459"/>
                </a:lnTo>
                <a:lnTo>
                  <a:pt x="0" y="3956459"/>
                </a:lnTo>
                <a:lnTo>
                  <a:pt x="0" y="0"/>
                </a:lnTo>
                <a:close/>
              </a:path>
            </a:pathLst>
          </a:custGeom>
          <a:blipFill>
            <a:blip r:embed="rId3"/>
            <a:stretch>
              <a:fillRect l="0" t="0" r="0" b="0"/>
            </a:stretch>
          </a:blipFill>
        </p:spPr>
      </p:sp>
      <p:sp>
        <p:nvSpPr>
          <p:cNvPr name="Freeform 3" id="3"/>
          <p:cNvSpPr/>
          <p:nvPr/>
        </p:nvSpPr>
        <p:spPr>
          <a:xfrm flipH="false" flipV="false" rot="0">
            <a:off x="7443676" y="797161"/>
            <a:ext cx="2469368" cy="823123"/>
          </a:xfrm>
          <a:custGeom>
            <a:avLst/>
            <a:gdLst/>
            <a:ahLst/>
            <a:cxnLst/>
            <a:rect r="r" b="b" t="t" l="l"/>
            <a:pathLst>
              <a:path h="823123" w="2469368">
                <a:moveTo>
                  <a:pt x="0" y="0"/>
                </a:moveTo>
                <a:lnTo>
                  <a:pt x="2469368" y="0"/>
                </a:lnTo>
                <a:lnTo>
                  <a:pt x="2469368" y="823123"/>
                </a:lnTo>
                <a:lnTo>
                  <a:pt x="0" y="823123"/>
                </a:lnTo>
                <a:lnTo>
                  <a:pt x="0" y="0"/>
                </a:lnTo>
                <a:close/>
              </a:path>
            </a:pathLst>
          </a:custGeom>
          <a:blipFill>
            <a:blip r:embed="rId4"/>
            <a:stretch>
              <a:fillRect l="0" t="0" r="0" b="0"/>
            </a:stretch>
          </a:blipFill>
        </p:spPr>
      </p:sp>
      <p:sp>
        <p:nvSpPr>
          <p:cNvPr name="Freeform 4" id="4"/>
          <p:cNvSpPr/>
          <p:nvPr/>
        </p:nvSpPr>
        <p:spPr>
          <a:xfrm flipH="false" flipV="false" rot="0">
            <a:off x="7443676" y="2194041"/>
            <a:ext cx="10844324" cy="2158586"/>
          </a:xfrm>
          <a:custGeom>
            <a:avLst/>
            <a:gdLst/>
            <a:ahLst/>
            <a:cxnLst/>
            <a:rect r="r" b="b" t="t" l="l"/>
            <a:pathLst>
              <a:path h="2158586" w="10844324">
                <a:moveTo>
                  <a:pt x="0" y="0"/>
                </a:moveTo>
                <a:lnTo>
                  <a:pt x="10844324" y="0"/>
                </a:lnTo>
                <a:lnTo>
                  <a:pt x="10844324" y="2158586"/>
                </a:lnTo>
                <a:lnTo>
                  <a:pt x="0" y="2158586"/>
                </a:lnTo>
                <a:lnTo>
                  <a:pt x="0" y="0"/>
                </a:lnTo>
                <a:close/>
              </a:path>
            </a:pathLst>
          </a:custGeom>
          <a:blipFill>
            <a:blip r:embed="rId5"/>
            <a:stretch>
              <a:fillRect l="0" t="0" r="0" b="0"/>
            </a:stretch>
          </a:blipFill>
        </p:spPr>
      </p:sp>
      <p:sp>
        <p:nvSpPr>
          <p:cNvPr name="Freeform 5" id="5"/>
          <p:cNvSpPr/>
          <p:nvPr/>
        </p:nvSpPr>
        <p:spPr>
          <a:xfrm flipH="false" flipV="false" rot="0">
            <a:off x="0" y="6382638"/>
            <a:ext cx="7188774" cy="3904362"/>
          </a:xfrm>
          <a:custGeom>
            <a:avLst/>
            <a:gdLst/>
            <a:ahLst/>
            <a:cxnLst/>
            <a:rect r="r" b="b" t="t" l="l"/>
            <a:pathLst>
              <a:path h="3904362" w="7188774">
                <a:moveTo>
                  <a:pt x="0" y="0"/>
                </a:moveTo>
                <a:lnTo>
                  <a:pt x="7188774" y="0"/>
                </a:lnTo>
                <a:lnTo>
                  <a:pt x="7188774" y="3904362"/>
                </a:lnTo>
                <a:lnTo>
                  <a:pt x="0" y="3904362"/>
                </a:lnTo>
                <a:lnTo>
                  <a:pt x="0" y="0"/>
                </a:lnTo>
                <a:close/>
              </a:path>
            </a:pathLst>
          </a:custGeom>
          <a:blipFill>
            <a:blip r:embed="rId6"/>
            <a:stretch>
              <a:fillRect l="0" t="0" r="0" b="0"/>
            </a:stretch>
          </a:blipFill>
        </p:spPr>
      </p:sp>
      <p:sp>
        <p:nvSpPr>
          <p:cNvPr name="Freeform 6" id="6"/>
          <p:cNvSpPr/>
          <p:nvPr/>
        </p:nvSpPr>
        <p:spPr>
          <a:xfrm flipH="false" flipV="false" rot="0">
            <a:off x="7443676" y="5559516"/>
            <a:ext cx="2469368" cy="823123"/>
          </a:xfrm>
          <a:custGeom>
            <a:avLst/>
            <a:gdLst/>
            <a:ahLst/>
            <a:cxnLst/>
            <a:rect r="r" b="b" t="t" l="l"/>
            <a:pathLst>
              <a:path h="823123" w="2469368">
                <a:moveTo>
                  <a:pt x="0" y="0"/>
                </a:moveTo>
                <a:lnTo>
                  <a:pt x="2469368" y="0"/>
                </a:lnTo>
                <a:lnTo>
                  <a:pt x="2469368" y="823122"/>
                </a:lnTo>
                <a:lnTo>
                  <a:pt x="0" y="823122"/>
                </a:lnTo>
                <a:lnTo>
                  <a:pt x="0" y="0"/>
                </a:lnTo>
                <a:close/>
              </a:path>
            </a:pathLst>
          </a:custGeom>
          <a:blipFill>
            <a:blip r:embed="rId4"/>
            <a:stretch>
              <a:fillRect l="0" t="0" r="0" b="0"/>
            </a:stretch>
          </a:blipFill>
        </p:spPr>
      </p:sp>
      <p:sp>
        <p:nvSpPr>
          <p:cNvPr name="Freeform 7" id="7"/>
          <p:cNvSpPr/>
          <p:nvPr/>
        </p:nvSpPr>
        <p:spPr>
          <a:xfrm flipH="false" flipV="false" rot="0">
            <a:off x="7443676" y="7013418"/>
            <a:ext cx="10844324" cy="2642802"/>
          </a:xfrm>
          <a:custGeom>
            <a:avLst/>
            <a:gdLst/>
            <a:ahLst/>
            <a:cxnLst/>
            <a:rect r="r" b="b" t="t" l="l"/>
            <a:pathLst>
              <a:path h="2642802" w="10844324">
                <a:moveTo>
                  <a:pt x="0" y="0"/>
                </a:moveTo>
                <a:lnTo>
                  <a:pt x="10844324" y="0"/>
                </a:lnTo>
                <a:lnTo>
                  <a:pt x="10844324" y="2642802"/>
                </a:lnTo>
                <a:lnTo>
                  <a:pt x="0" y="2642802"/>
                </a:lnTo>
                <a:lnTo>
                  <a:pt x="0" y="0"/>
                </a:lnTo>
                <a:close/>
              </a:path>
            </a:pathLst>
          </a:custGeom>
          <a:blipFill>
            <a:blip r:embed="rId7"/>
            <a:stretch>
              <a:fillRect l="0" t="0" r="0" b="0"/>
            </a:stretch>
          </a:blipFill>
        </p:spPr>
      </p:sp>
      <p:sp>
        <p:nvSpPr>
          <p:cNvPr name="TextBox 8" id="8"/>
          <p:cNvSpPr txBox="true"/>
          <p:nvPr/>
        </p:nvSpPr>
        <p:spPr>
          <a:xfrm rot="0">
            <a:off x="0" y="-104775"/>
            <a:ext cx="7188774"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Box-Cox Transformations</a:t>
            </a:r>
          </a:p>
        </p:txBody>
      </p:sp>
      <p:sp>
        <p:nvSpPr>
          <p:cNvPr name="TextBox 9" id="9"/>
          <p:cNvSpPr txBox="true"/>
          <p:nvPr/>
        </p:nvSpPr>
        <p:spPr>
          <a:xfrm rot="0">
            <a:off x="7786631" y="370441"/>
            <a:ext cx="178345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bestlambda</a:t>
            </a:r>
          </a:p>
        </p:txBody>
      </p:sp>
      <p:sp>
        <p:nvSpPr>
          <p:cNvPr name="TextBox 10" id="10"/>
          <p:cNvSpPr txBox="true"/>
          <p:nvPr/>
        </p:nvSpPr>
        <p:spPr>
          <a:xfrm rot="0">
            <a:off x="7786631" y="1767321"/>
            <a:ext cx="5824412"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Box-cox Model 1</a:t>
            </a:r>
          </a:p>
        </p:txBody>
      </p:sp>
      <p:sp>
        <p:nvSpPr>
          <p:cNvPr name="TextBox 11" id="11"/>
          <p:cNvSpPr txBox="true"/>
          <p:nvPr/>
        </p:nvSpPr>
        <p:spPr>
          <a:xfrm rot="0">
            <a:off x="7786631" y="4285952"/>
            <a:ext cx="4042370"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Adjusted R-squared:  0.8817 </a:t>
            </a:r>
          </a:p>
        </p:txBody>
      </p:sp>
      <p:sp>
        <p:nvSpPr>
          <p:cNvPr name="TextBox 12" id="12"/>
          <p:cNvSpPr txBox="true"/>
          <p:nvPr/>
        </p:nvSpPr>
        <p:spPr>
          <a:xfrm rot="0">
            <a:off x="0" y="601980"/>
            <a:ext cx="255180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Year(categorical)</a:t>
            </a:r>
          </a:p>
        </p:txBody>
      </p:sp>
      <p:sp>
        <p:nvSpPr>
          <p:cNvPr name="TextBox 13" id="13"/>
          <p:cNvSpPr txBox="true"/>
          <p:nvPr/>
        </p:nvSpPr>
        <p:spPr>
          <a:xfrm rot="0">
            <a:off x="0" y="5470934"/>
            <a:ext cx="255180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Year(numerical)</a:t>
            </a:r>
          </a:p>
        </p:txBody>
      </p:sp>
      <p:sp>
        <p:nvSpPr>
          <p:cNvPr name="TextBox 14" id="14"/>
          <p:cNvSpPr txBox="true"/>
          <p:nvPr/>
        </p:nvSpPr>
        <p:spPr>
          <a:xfrm rot="0">
            <a:off x="7786631" y="5132796"/>
            <a:ext cx="178345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bestlambda</a:t>
            </a:r>
          </a:p>
        </p:txBody>
      </p:sp>
      <p:sp>
        <p:nvSpPr>
          <p:cNvPr name="TextBox 15" id="15"/>
          <p:cNvSpPr txBox="true"/>
          <p:nvPr/>
        </p:nvSpPr>
        <p:spPr>
          <a:xfrm rot="0">
            <a:off x="7786631" y="6525513"/>
            <a:ext cx="5824412"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Box-cox Model 2</a:t>
            </a:r>
          </a:p>
        </p:txBody>
      </p:sp>
      <p:sp>
        <p:nvSpPr>
          <p:cNvPr name="TextBox 16" id="16"/>
          <p:cNvSpPr txBox="true"/>
          <p:nvPr/>
        </p:nvSpPr>
        <p:spPr>
          <a:xfrm rot="0">
            <a:off x="7786631" y="9589545"/>
            <a:ext cx="4041477"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Adjusted R-squared:  0.8822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346407"/>
            <a:ext cx="8881655" cy="2446149"/>
          </a:xfrm>
          <a:custGeom>
            <a:avLst/>
            <a:gdLst/>
            <a:ahLst/>
            <a:cxnLst/>
            <a:rect r="r" b="b" t="t" l="l"/>
            <a:pathLst>
              <a:path h="2446149" w="8881655">
                <a:moveTo>
                  <a:pt x="0" y="0"/>
                </a:moveTo>
                <a:lnTo>
                  <a:pt x="8881655" y="0"/>
                </a:lnTo>
                <a:lnTo>
                  <a:pt x="8881655" y="2446149"/>
                </a:lnTo>
                <a:lnTo>
                  <a:pt x="0" y="2446149"/>
                </a:lnTo>
                <a:lnTo>
                  <a:pt x="0" y="0"/>
                </a:lnTo>
                <a:close/>
              </a:path>
            </a:pathLst>
          </a:custGeom>
          <a:blipFill>
            <a:blip r:embed="rId3"/>
            <a:stretch>
              <a:fillRect l="0" t="0" r="0" b="0"/>
            </a:stretch>
          </a:blipFill>
        </p:spPr>
      </p:sp>
      <p:sp>
        <p:nvSpPr>
          <p:cNvPr name="Freeform 3" id="3"/>
          <p:cNvSpPr/>
          <p:nvPr/>
        </p:nvSpPr>
        <p:spPr>
          <a:xfrm flipH="false" flipV="false" rot="0">
            <a:off x="9273080" y="1346407"/>
            <a:ext cx="9014920" cy="2518403"/>
          </a:xfrm>
          <a:custGeom>
            <a:avLst/>
            <a:gdLst/>
            <a:ahLst/>
            <a:cxnLst/>
            <a:rect r="r" b="b" t="t" l="l"/>
            <a:pathLst>
              <a:path h="2518403" w="9014920">
                <a:moveTo>
                  <a:pt x="0" y="0"/>
                </a:moveTo>
                <a:lnTo>
                  <a:pt x="9014920" y="0"/>
                </a:lnTo>
                <a:lnTo>
                  <a:pt x="9014920" y="2518403"/>
                </a:lnTo>
                <a:lnTo>
                  <a:pt x="0" y="2518403"/>
                </a:lnTo>
                <a:lnTo>
                  <a:pt x="0" y="0"/>
                </a:lnTo>
                <a:close/>
              </a:path>
            </a:pathLst>
          </a:custGeom>
          <a:blipFill>
            <a:blip r:embed="rId4"/>
            <a:stretch>
              <a:fillRect l="0" t="0" r="0" b="0"/>
            </a:stretch>
          </a:blipFill>
        </p:spPr>
      </p:sp>
      <p:sp>
        <p:nvSpPr>
          <p:cNvPr name="Freeform 4" id="4"/>
          <p:cNvSpPr/>
          <p:nvPr/>
        </p:nvSpPr>
        <p:spPr>
          <a:xfrm flipH="false" flipV="false" rot="0">
            <a:off x="0" y="6182560"/>
            <a:ext cx="8881655" cy="2636301"/>
          </a:xfrm>
          <a:custGeom>
            <a:avLst/>
            <a:gdLst/>
            <a:ahLst/>
            <a:cxnLst/>
            <a:rect r="r" b="b" t="t" l="l"/>
            <a:pathLst>
              <a:path h="2636301" w="8881655">
                <a:moveTo>
                  <a:pt x="0" y="0"/>
                </a:moveTo>
                <a:lnTo>
                  <a:pt x="8881655" y="0"/>
                </a:lnTo>
                <a:lnTo>
                  <a:pt x="8881655" y="2636301"/>
                </a:lnTo>
                <a:lnTo>
                  <a:pt x="0" y="2636301"/>
                </a:lnTo>
                <a:lnTo>
                  <a:pt x="0" y="0"/>
                </a:lnTo>
                <a:close/>
              </a:path>
            </a:pathLst>
          </a:custGeom>
          <a:blipFill>
            <a:blip r:embed="rId5"/>
            <a:stretch>
              <a:fillRect l="0" t="0" r="0" b="0"/>
            </a:stretch>
          </a:blipFill>
        </p:spPr>
      </p:sp>
      <p:sp>
        <p:nvSpPr>
          <p:cNvPr name="Freeform 5" id="5"/>
          <p:cNvSpPr/>
          <p:nvPr/>
        </p:nvSpPr>
        <p:spPr>
          <a:xfrm flipH="false" flipV="false" rot="0">
            <a:off x="9273080" y="6182560"/>
            <a:ext cx="9014920" cy="2644756"/>
          </a:xfrm>
          <a:custGeom>
            <a:avLst/>
            <a:gdLst/>
            <a:ahLst/>
            <a:cxnLst/>
            <a:rect r="r" b="b" t="t" l="l"/>
            <a:pathLst>
              <a:path h="2644756" w="9014920">
                <a:moveTo>
                  <a:pt x="0" y="0"/>
                </a:moveTo>
                <a:lnTo>
                  <a:pt x="9014920" y="0"/>
                </a:lnTo>
                <a:lnTo>
                  <a:pt x="9014920" y="2644756"/>
                </a:lnTo>
                <a:lnTo>
                  <a:pt x="0" y="2644756"/>
                </a:lnTo>
                <a:lnTo>
                  <a:pt x="0" y="0"/>
                </a:lnTo>
                <a:close/>
              </a:path>
            </a:pathLst>
          </a:custGeom>
          <a:blipFill>
            <a:blip r:embed="rId6"/>
            <a:stretch>
              <a:fillRect l="0" t="0" r="0" b="0"/>
            </a:stretch>
          </a:blipFill>
        </p:spPr>
      </p:sp>
      <p:sp>
        <p:nvSpPr>
          <p:cNvPr name="TextBox 6" id="6"/>
          <p:cNvSpPr txBox="true"/>
          <p:nvPr/>
        </p:nvSpPr>
        <p:spPr>
          <a:xfrm rot="0">
            <a:off x="0" y="3798135"/>
            <a:ext cx="18288000" cy="2308225"/>
          </a:xfrm>
          <a:prstGeom prst="rect">
            <a:avLst/>
          </a:prstGeom>
        </p:spPr>
        <p:txBody>
          <a:bodyPr anchor="t" rtlCol="false" tIns="0" lIns="0" bIns="0" rIns="0">
            <a:spAutoFit/>
          </a:bodyPr>
          <a:lstStyle/>
          <a:p>
            <a:pPr algn="just">
              <a:lnSpc>
                <a:spcPts val="2600"/>
              </a:lnSpc>
              <a:spcBef>
                <a:spcPct val="0"/>
              </a:spcBef>
            </a:pPr>
            <a:r>
              <a:rPr lang="en-US" sz="2000">
                <a:solidFill>
                  <a:srgbClr val="000000"/>
                </a:solidFill>
                <a:latin typeface="Codec Pro"/>
              </a:rPr>
              <a:t>From the output, the P-value is also approximately 0 which is less than the significant level of $\alpha$=0.05, therefore we reject the null hypothesis and conclude that residuals of the sample data are not significantly normally distributed.</a:t>
            </a:r>
          </a:p>
          <a:p>
            <a:pPr algn="just">
              <a:lnSpc>
                <a:spcPts val="2600"/>
              </a:lnSpc>
              <a:spcBef>
                <a:spcPct val="0"/>
              </a:spcBef>
            </a:pPr>
          </a:p>
          <a:p>
            <a:pPr algn="just">
              <a:lnSpc>
                <a:spcPts val="2600"/>
              </a:lnSpc>
              <a:spcBef>
                <a:spcPct val="0"/>
              </a:spcBef>
            </a:pPr>
            <a:r>
              <a:rPr lang="en-US" sz="2000">
                <a:solidFill>
                  <a:srgbClr val="000000"/>
                </a:solidFill>
                <a:latin typeface="Codec Pro"/>
              </a:rPr>
              <a:t>However, for large sample sizes, the Central Limit Theorem comes into play. It states that, as the sample size increases, the sampling distribution of the regression coefficients tends to be normally distributed, regardless of the distribution of the residuals. This means that the estimations of coefficients and their standard errors remain reliable even if the residuals are not perfectly normally distributed. Therefore we can conclude that normality assumption for both models holds. </a:t>
            </a:r>
          </a:p>
        </p:txBody>
      </p:sp>
      <p:sp>
        <p:nvSpPr>
          <p:cNvPr name="TextBox 7" id="7"/>
          <p:cNvSpPr txBox="true"/>
          <p:nvPr/>
        </p:nvSpPr>
        <p:spPr>
          <a:xfrm rot="0">
            <a:off x="0" y="-104775"/>
            <a:ext cx="12536030"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Running checks on the box-coc models</a:t>
            </a:r>
          </a:p>
        </p:txBody>
      </p:sp>
      <p:sp>
        <p:nvSpPr>
          <p:cNvPr name="TextBox 8" id="8"/>
          <p:cNvSpPr txBox="true"/>
          <p:nvPr/>
        </p:nvSpPr>
        <p:spPr>
          <a:xfrm rot="0">
            <a:off x="0" y="9191625"/>
            <a:ext cx="18288000" cy="817245"/>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The p-value remains unchanged for both models, indicating that heteroscedasticity persists. Consequently, we opt to retain the original final models.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6061690" cy="3404288"/>
          </a:xfrm>
          <a:custGeom>
            <a:avLst/>
            <a:gdLst/>
            <a:ahLst/>
            <a:cxnLst/>
            <a:rect r="r" b="b" t="t" l="l"/>
            <a:pathLst>
              <a:path h="3404288" w="6061690">
                <a:moveTo>
                  <a:pt x="0" y="0"/>
                </a:moveTo>
                <a:lnTo>
                  <a:pt x="6061690" y="0"/>
                </a:lnTo>
                <a:lnTo>
                  <a:pt x="6061690" y="3404288"/>
                </a:lnTo>
                <a:lnTo>
                  <a:pt x="0" y="3404288"/>
                </a:lnTo>
                <a:lnTo>
                  <a:pt x="0" y="0"/>
                </a:lnTo>
                <a:close/>
              </a:path>
            </a:pathLst>
          </a:custGeom>
          <a:blipFill>
            <a:blip r:embed="rId3"/>
            <a:stretch>
              <a:fillRect l="0" t="0" r="0" b="0"/>
            </a:stretch>
          </a:blipFill>
        </p:spPr>
      </p:sp>
      <p:sp>
        <p:nvSpPr>
          <p:cNvPr name="Freeform 3" id="3"/>
          <p:cNvSpPr/>
          <p:nvPr/>
        </p:nvSpPr>
        <p:spPr>
          <a:xfrm flipH="false" flipV="false" rot="0">
            <a:off x="6307936" y="1028700"/>
            <a:ext cx="5885564" cy="3404288"/>
          </a:xfrm>
          <a:custGeom>
            <a:avLst/>
            <a:gdLst/>
            <a:ahLst/>
            <a:cxnLst/>
            <a:rect r="r" b="b" t="t" l="l"/>
            <a:pathLst>
              <a:path h="3404288" w="5885564">
                <a:moveTo>
                  <a:pt x="0" y="0"/>
                </a:moveTo>
                <a:lnTo>
                  <a:pt x="5885564" y="0"/>
                </a:lnTo>
                <a:lnTo>
                  <a:pt x="5885564" y="3404288"/>
                </a:lnTo>
                <a:lnTo>
                  <a:pt x="0" y="3404288"/>
                </a:lnTo>
                <a:lnTo>
                  <a:pt x="0" y="0"/>
                </a:lnTo>
                <a:close/>
              </a:path>
            </a:pathLst>
          </a:custGeom>
          <a:blipFill>
            <a:blip r:embed="rId4"/>
            <a:stretch>
              <a:fillRect l="0" t="0" r="0" b="0"/>
            </a:stretch>
          </a:blipFill>
        </p:spPr>
      </p:sp>
      <p:sp>
        <p:nvSpPr>
          <p:cNvPr name="Freeform 4" id="4"/>
          <p:cNvSpPr/>
          <p:nvPr/>
        </p:nvSpPr>
        <p:spPr>
          <a:xfrm flipH="false" flipV="false" rot="0">
            <a:off x="12439746" y="1028700"/>
            <a:ext cx="5848254" cy="3404288"/>
          </a:xfrm>
          <a:custGeom>
            <a:avLst/>
            <a:gdLst/>
            <a:ahLst/>
            <a:cxnLst/>
            <a:rect r="r" b="b" t="t" l="l"/>
            <a:pathLst>
              <a:path h="3404288" w="5848254">
                <a:moveTo>
                  <a:pt x="0" y="0"/>
                </a:moveTo>
                <a:lnTo>
                  <a:pt x="5848254" y="0"/>
                </a:lnTo>
                <a:lnTo>
                  <a:pt x="5848254" y="3404288"/>
                </a:lnTo>
                <a:lnTo>
                  <a:pt x="0" y="3404288"/>
                </a:lnTo>
                <a:lnTo>
                  <a:pt x="0" y="0"/>
                </a:lnTo>
                <a:close/>
              </a:path>
            </a:pathLst>
          </a:custGeom>
          <a:blipFill>
            <a:blip r:embed="rId5"/>
            <a:stretch>
              <a:fillRect l="0" t="0" r="0" b="0"/>
            </a:stretch>
          </a:blipFill>
        </p:spPr>
      </p:sp>
      <p:sp>
        <p:nvSpPr>
          <p:cNvPr name="Freeform 5" id="5"/>
          <p:cNvSpPr/>
          <p:nvPr/>
        </p:nvSpPr>
        <p:spPr>
          <a:xfrm flipH="false" flipV="false" rot="0">
            <a:off x="-30025" y="4926383"/>
            <a:ext cx="6091714" cy="3382476"/>
          </a:xfrm>
          <a:custGeom>
            <a:avLst/>
            <a:gdLst/>
            <a:ahLst/>
            <a:cxnLst/>
            <a:rect r="r" b="b" t="t" l="l"/>
            <a:pathLst>
              <a:path h="3382476" w="6091714">
                <a:moveTo>
                  <a:pt x="0" y="0"/>
                </a:moveTo>
                <a:lnTo>
                  <a:pt x="6091715" y="0"/>
                </a:lnTo>
                <a:lnTo>
                  <a:pt x="6091715" y="3382476"/>
                </a:lnTo>
                <a:lnTo>
                  <a:pt x="0" y="3382476"/>
                </a:lnTo>
                <a:lnTo>
                  <a:pt x="0" y="0"/>
                </a:lnTo>
                <a:close/>
              </a:path>
            </a:pathLst>
          </a:custGeom>
          <a:blipFill>
            <a:blip r:embed="rId6"/>
            <a:stretch>
              <a:fillRect l="0" t="0" r="0" b="0"/>
            </a:stretch>
          </a:blipFill>
        </p:spPr>
      </p:sp>
      <p:sp>
        <p:nvSpPr>
          <p:cNvPr name="Freeform 6" id="6"/>
          <p:cNvSpPr/>
          <p:nvPr/>
        </p:nvSpPr>
        <p:spPr>
          <a:xfrm flipH="false" flipV="false" rot="0">
            <a:off x="6307936" y="4926383"/>
            <a:ext cx="5885564" cy="3344683"/>
          </a:xfrm>
          <a:custGeom>
            <a:avLst/>
            <a:gdLst/>
            <a:ahLst/>
            <a:cxnLst/>
            <a:rect r="r" b="b" t="t" l="l"/>
            <a:pathLst>
              <a:path h="3344683" w="5885564">
                <a:moveTo>
                  <a:pt x="0" y="0"/>
                </a:moveTo>
                <a:lnTo>
                  <a:pt x="5885564" y="0"/>
                </a:lnTo>
                <a:lnTo>
                  <a:pt x="5885564" y="3344684"/>
                </a:lnTo>
                <a:lnTo>
                  <a:pt x="0" y="3344684"/>
                </a:lnTo>
                <a:lnTo>
                  <a:pt x="0" y="0"/>
                </a:lnTo>
                <a:close/>
              </a:path>
            </a:pathLst>
          </a:custGeom>
          <a:blipFill>
            <a:blip r:embed="rId7"/>
            <a:stretch>
              <a:fillRect l="0" t="0" r="0" b="0"/>
            </a:stretch>
          </a:blipFill>
        </p:spPr>
      </p:sp>
      <p:sp>
        <p:nvSpPr>
          <p:cNvPr name="Freeform 7" id="7"/>
          <p:cNvSpPr/>
          <p:nvPr/>
        </p:nvSpPr>
        <p:spPr>
          <a:xfrm flipH="false" flipV="false" rot="0">
            <a:off x="12439746" y="4859708"/>
            <a:ext cx="5848254" cy="3437319"/>
          </a:xfrm>
          <a:custGeom>
            <a:avLst/>
            <a:gdLst/>
            <a:ahLst/>
            <a:cxnLst/>
            <a:rect r="r" b="b" t="t" l="l"/>
            <a:pathLst>
              <a:path h="3437319" w="5848254">
                <a:moveTo>
                  <a:pt x="0" y="0"/>
                </a:moveTo>
                <a:lnTo>
                  <a:pt x="5848254" y="0"/>
                </a:lnTo>
                <a:lnTo>
                  <a:pt x="5848254" y="3437320"/>
                </a:lnTo>
                <a:lnTo>
                  <a:pt x="0" y="3437320"/>
                </a:lnTo>
                <a:lnTo>
                  <a:pt x="0" y="0"/>
                </a:lnTo>
                <a:close/>
              </a:path>
            </a:pathLst>
          </a:custGeom>
          <a:blipFill>
            <a:blip r:embed="rId8"/>
            <a:stretch>
              <a:fillRect l="0" t="0" r="0" b="0"/>
            </a:stretch>
          </a:blipFill>
        </p:spPr>
      </p:sp>
      <p:sp>
        <p:nvSpPr>
          <p:cNvPr name="TextBox 8" id="8"/>
          <p:cNvSpPr txBox="true"/>
          <p:nvPr/>
        </p:nvSpPr>
        <p:spPr>
          <a:xfrm rot="0">
            <a:off x="0" y="-104775"/>
            <a:ext cx="8682549"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Outliers and Influential points</a:t>
            </a:r>
          </a:p>
        </p:txBody>
      </p:sp>
      <p:sp>
        <p:nvSpPr>
          <p:cNvPr name="TextBox 9" id="9"/>
          <p:cNvSpPr txBox="true"/>
          <p:nvPr/>
        </p:nvSpPr>
        <p:spPr>
          <a:xfrm rot="0">
            <a:off x="0" y="539750"/>
            <a:ext cx="2604315"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Year(categorical)</a:t>
            </a:r>
          </a:p>
        </p:txBody>
      </p:sp>
      <p:sp>
        <p:nvSpPr>
          <p:cNvPr name="TextBox 10" id="10"/>
          <p:cNvSpPr txBox="true"/>
          <p:nvPr/>
        </p:nvSpPr>
        <p:spPr>
          <a:xfrm rot="0">
            <a:off x="0" y="4432988"/>
            <a:ext cx="2604315"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Year(numerical)</a:t>
            </a:r>
          </a:p>
        </p:txBody>
      </p:sp>
      <p:sp>
        <p:nvSpPr>
          <p:cNvPr name="TextBox 11" id="11"/>
          <p:cNvSpPr txBox="true"/>
          <p:nvPr/>
        </p:nvSpPr>
        <p:spPr>
          <a:xfrm rot="0">
            <a:off x="0" y="8441055"/>
            <a:ext cx="18288000" cy="817245"/>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we have noticed some high leverage/influential points in our dataset which may have occured due to an error in data collection. Hence, these observations will be removed from our model.</a:t>
            </a:r>
          </a:p>
        </p:txBody>
      </p:sp>
      <p:sp>
        <p:nvSpPr>
          <p:cNvPr name="TextBox 12" id="12"/>
          <p:cNvSpPr txBox="true"/>
          <p:nvPr/>
        </p:nvSpPr>
        <p:spPr>
          <a:xfrm rot="0">
            <a:off x="2120612" y="9391650"/>
            <a:ext cx="2667534"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hi &gt;2p/n or 3p/n</a:t>
            </a:r>
          </a:p>
        </p:txBody>
      </p:sp>
      <p:sp>
        <p:nvSpPr>
          <p:cNvPr name="TextBox 13" id="13"/>
          <p:cNvSpPr txBox="true"/>
          <p:nvPr/>
        </p:nvSpPr>
        <p:spPr>
          <a:xfrm rot="0">
            <a:off x="0" y="9391650"/>
            <a:ext cx="2348671" cy="426720"/>
          </a:xfrm>
          <a:prstGeom prst="rect">
            <a:avLst/>
          </a:prstGeom>
        </p:spPr>
        <p:txBody>
          <a:bodyPr anchor="t" rtlCol="false" tIns="0" lIns="0" bIns="0" rIns="0">
            <a:spAutoFit/>
          </a:bodyPr>
          <a:lstStyle/>
          <a:p>
            <a:pPr algn="just">
              <a:lnSpc>
                <a:spcPts val="3120"/>
              </a:lnSpc>
              <a:spcBef>
                <a:spcPct val="0"/>
              </a:spcBef>
            </a:pPr>
            <a:r>
              <a:rPr lang="en-US" sz="2400">
                <a:solidFill>
                  <a:srgbClr val="000000"/>
                </a:solidFill>
                <a:latin typeface="Codec Pro"/>
              </a:rPr>
              <a:t>Leverage value: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1982" y="2574277"/>
            <a:ext cx="3619802" cy="2217653"/>
          </a:xfrm>
          <a:custGeom>
            <a:avLst/>
            <a:gdLst/>
            <a:ahLst/>
            <a:cxnLst/>
            <a:rect r="r" b="b" t="t" l="l"/>
            <a:pathLst>
              <a:path h="2217653" w="3619802">
                <a:moveTo>
                  <a:pt x="0" y="0"/>
                </a:moveTo>
                <a:lnTo>
                  <a:pt x="3619802" y="0"/>
                </a:lnTo>
                <a:lnTo>
                  <a:pt x="3619802" y="2217653"/>
                </a:lnTo>
                <a:lnTo>
                  <a:pt x="0" y="2217653"/>
                </a:lnTo>
                <a:lnTo>
                  <a:pt x="0" y="0"/>
                </a:lnTo>
                <a:close/>
              </a:path>
            </a:pathLst>
          </a:custGeom>
          <a:blipFill>
            <a:blip r:embed="rId3"/>
            <a:stretch>
              <a:fillRect l="0" t="0" r="0" b="0"/>
            </a:stretch>
          </a:blipFill>
        </p:spPr>
      </p:sp>
      <p:sp>
        <p:nvSpPr>
          <p:cNvPr name="Freeform 3" id="3"/>
          <p:cNvSpPr/>
          <p:nvPr/>
        </p:nvSpPr>
        <p:spPr>
          <a:xfrm flipH="false" flipV="false" rot="0">
            <a:off x="1982" y="5227808"/>
            <a:ext cx="3619802" cy="2148756"/>
          </a:xfrm>
          <a:custGeom>
            <a:avLst/>
            <a:gdLst/>
            <a:ahLst/>
            <a:cxnLst/>
            <a:rect r="r" b="b" t="t" l="l"/>
            <a:pathLst>
              <a:path h="2148756" w="3619802">
                <a:moveTo>
                  <a:pt x="0" y="0"/>
                </a:moveTo>
                <a:lnTo>
                  <a:pt x="3619802" y="0"/>
                </a:lnTo>
                <a:lnTo>
                  <a:pt x="3619802" y="2148755"/>
                </a:lnTo>
                <a:lnTo>
                  <a:pt x="0" y="2148755"/>
                </a:lnTo>
                <a:lnTo>
                  <a:pt x="0" y="0"/>
                </a:lnTo>
                <a:close/>
              </a:path>
            </a:pathLst>
          </a:custGeom>
          <a:blipFill>
            <a:blip r:embed="rId4"/>
            <a:stretch>
              <a:fillRect l="0" t="0" r="0" b="0"/>
            </a:stretch>
          </a:blipFill>
        </p:spPr>
      </p:sp>
      <p:sp>
        <p:nvSpPr>
          <p:cNvPr name="Freeform 4" id="4"/>
          <p:cNvSpPr/>
          <p:nvPr/>
        </p:nvSpPr>
        <p:spPr>
          <a:xfrm flipH="false" flipV="false" rot="0">
            <a:off x="4618618" y="2574277"/>
            <a:ext cx="3528548" cy="2148756"/>
          </a:xfrm>
          <a:custGeom>
            <a:avLst/>
            <a:gdLst/>
            <a:ahLst/>
            <a:cxnLst/>
            <a:rect r="r" b="b" t="t" l="l"/>
            <a:pathLst>
              <a:path h="2148756" w="3528548">
                <a:moveTo>
                  <a:pt x="0" y="0"/>
                </a:moveTo>
                <a:lnTo>
                  <a:pt x="3528548" y="0"/>
                </a:lnTo>
                <a:lnTo>
                  <a:pt x="3528548" y="2148756"/>
                </a:lnTo>
                <a:lnTo>
                  <a:pt x="0" y="2148756"/>
                </a:lnTo>
                <a:lnTo>
                  <a:pt x="0" y="0"/>
                </a:lnTo>
                <a:close/>
              </a:path>
            </a:pathLst>
          </a:custGeom>
          <a:blipFill>
            <a:blip r:embed="rId5"/>
            <a:stretch>
              <a:fillRect l="0" t="0" r="0" b="0"/>
            </a:stretch>
          </a:blipFill>
        </p:spPr>
      </p:sp>
      <p:sp>
        <p:nvSpPr>
          <p:cNvPr name="Freeform 5" id="5"/>
          <p:cNvSpPr/>
          <p:nvPr/>
        </p:nvSpPr>
        <p:spPr>
          <a:xfrm flipH="false" flipV="false" rot="0">
            <a:off x="0" y="7814713"/>
            <a:ext cx="3619802" cy="2170610"/>
          </a:xfrm>
          <a:custGeom>
            <a:avLst/>
            <a:gdLst/>
            <a:ahLst/>
            <a:cxnLst/>
            <a:rect r="r" b="b" t="t" l="l"/>
            <a:pathLst>
              <a:path h="2170610" w="3619802">
                <a:moveTo>
                  <a:pt x="0" y="0"/>
                </a:moveTo>
                <a:lnTo>
                  <a:pt x="3619802" y="0"/>
                </a:lnTo>
                <a:lnTo>
                  <a:pt x="3619802" y="2170610"/>
                </a:lnTo>
                <a:lnTo>
                  <a:pt x="0" y="2170610"/>
                </a:lnTo>
                <a:lnTo>
                  <a:pt x="0" y="0"/>
                </a:lnTo>
                <a:close/>
              </a:path>
            </a:pathLst>
          </a:custGeom>
          <a:blipFill>
            <a:blip r:embed="rId6"/>
            <a:stretch>
              <a:fillRect l="0" t="0" r="0" b="0"/>
            </a:stretch>
          </a:blipFill>
        </p:spPr>
      </p:sp>
      <p:sp>
        <p:nvSpPr>
          <p:cNvPr name="Freeform 6" id="6"/>
          <p:cNvSpPr/>
          <p:nvPr/>
        </p:nvSpPr>
        <p:spPr>
          <a:xfrm flipH="false" flipV="false" rot="0">
            <a:off x="4618618" y="6547520"/>
            <a:ext cx="3106456" cy="772991"/>
          </a:xfrm>
          <a:custGeom>
            <a:avLst/>
            <a:gdLst/>
            <a:ahLst/>
            <a:cxnLst/>
            <a:rect r="r" b="b" t="t" l="l"/>
            <a:pathLst>
              <a:path h="772991" w="3106456">
                <a:moveTo>
                  <a:pt x="0" y="0"/>
                </a:moveTo>
                <a:lnTo>
                  <a:pt x="3106456" y="0"/>
                </a:lnTo>
                <a:lnTo>
                  <a:pt x="3106456" y="772991"/>
                </a:lnTo>
                <a:lnTo>
                  <a:pt x="0" y="772991"/>
                </a:lnTo>
                <a:lnTo>
                  <a:pt x="0" y="0"/>
                </a:lnTo>
                <a:close/>
              </a:path>
            </a:pathLst>
          </a:custGeom>
          <a:blipFill>
            <a:blip r:embed="rId7"/>
            <a:stretch>
              <a:fillRect l="0" t="0" r="0" b="0"/>
            </a:stretch>
          </a:blipFill>
        </p:spPr>
      </p:sp>
      <p:sp>
        <p:nvSpPr>
          <p:cNvPr name="Freeform 7" id="7"/>
          <p:cNvSpPr/>
          <p:nvPr/>
        </p:nvSpPr>
        <p:spPr>
          <a:xfrm flipH="false" flipV="false" rot="0">
            <a:off x="4618618" y="5144354"/>
            <a:ext cx="3106456" cy="893398"/>
          </a:xfrm>
          <a:custGeom>
            <a:avLst/>
            <a:gdLst/>
            <a:ahLst/>
            <a:cxnLst/>
            <a:rect r="r" b="b" t="t" l="l"/>
            <a:pathLst>
              <a:path h="893398" w="3106456">
                <a:moveTo>
                  <a:pt x="0" y="0"/>
                </a:moveTo>
                <a:lnTo>
                  <a:pt x="3106456" y="0"/>
                </a:lnTo>
                <a:lnTo>
                  <a:pt x="3106456" y="893398"/>
                </a:lnTo>
                <a:lnTo>
                  <a:pt x="0" y="893398"/>
                </a:lnTo>
                <a:lnTo>
                  <a:pt x="0" y="0"/>
                </a:lnTo>
                <a:close/>
              </a:path>
            </a:pathLst>
          </a:custGeom>
          <a:blipFill>
            <a:blip r:embed="rId8"/>
            <a:stretch>
              <a:fillRect l="0" t="0" r="0" b="0"/>
            </a:stretch>
          </a:blipFill>
        </p:spPr>
      </p:sp>
      <p:sp>
        <p:nvSpPr>
          <p:cNvPr name="Freeform 8" id="8"/>
          <p:cNvSpPr/>
          <p:nvPr/>
        </p:nvSpPr>
        <p:spPr>
          <a:xfrm flipH="false" flipV="false" rot="0">
            <a:off x="9144000" y="2574277"/>
            <a:ext cx="3598515" cy="2217653"/>
          </a:xfrm>
          <a:custGeom>
            <a:avLst/>
            <a:gdLst/>
            <a:ahLst/>
            <a:cxnLst/>
            <a:rect r="r" b="b" t="t" l="l"/>
            <a:pathLst>
              <a:path h="2217653" w="3598515">
                <a:moveTo>
                  <a:pt x="0" y="0"/>
                </a:moveTo>
                <a:lnTo>
                  <a:pt x="3598515" y="0"/>
                </a:lnTo>
                <a:lnTo>
                  <a:pt x="3598515" y="2217653"/>
                </a:lnTo>
                <a:lnTo>
                  <a:pt x="0" y="2217653"/>
                </a:lnTo>
                <a:lnTo>
                  <a:pt x="0" y="0"/>
                </a:lnTo>
                <a:close/>
              </a:path>
            </a:pathLst>
          </a:custGeom>
          <a:blipFill>
            <a:blip r:embed="rId9"/>
            <a:stretch>
              <a:fillRect l="0" t="0" r="0" b="0"/>
            </a:stretch>
          </a:blipFill>
        </p:spPr>
      </p:sp>
      <p:sp>
        <p:nvSpPr>
          <p:cNvPr name="Freeform 9" id="9"/>
          <p:cNvSpPr/>
          <p:nvPr/>
        </p:nvSpPr>
        <p:spPr>
          <a:xfrm flipH="false" flipV="false" rot="0">
            <a:off x="9144000" y="5227808"/>
            <a:ext cx="3598515" cy="2186839"/>
          </a:xfrm>
          <a:custGeom>
            <a:avLst/>
            <a:gdLst/>
            <a:ahLst/>
            <a:cxnLst/>
            <a:rect r="r" b="b" t="t" l="l"/>
            <a:pathLst>
              <a:path h="2186839" w="3598515">
                <a:moveTo>
                  <a:pt x="0" y="0"/>
                </a:moveTo>
                <a:lnTo>
                  <a:pt x="3598515" y="0"/>
                </a:lnTo>
                <a:lnTo>
                  <a:pt x="3598515" y="2186838"/>
                </a:lnTo>
                <a:lnTo>
                  <a:pt x="0" y="2186838"/>
                </a:lnTo>
                <a:lnTo>
                  <a:pt x="0" y="0"/>
                </a:lnTo>
                <a:close/>
              </a:path>
            </a:pathLst>
          </a:custGeom>
          <a:blipFill>
            <a:blip r:embed="rId10"/>
            <a:stretch>
              <a:fillRect l="0" t="0" r="0" b="0"/>
            </a:stretch>
          </a:blipFill>
        </p:spPr>
      </p:sp>
      <p:sp>
        <p:nvSpPr>
          <p:cNvPr name="Freeform 10" id="10"/>
          <p:cNvSpPr/>
          <p:nvPr/>
        </p:nvSpPr>
        <p:spPr>
          <a:xfrm flipH="false" flipV="false" rot="0">
            <a:off x="13742640" y="2535994"/>
            <a:ext cx="3849845" cy="2354002"/>
          </a:xfrm>
          <a:custGeom>
            <a:avLst/>
            <a:gdLst/>
            <a:ahLst/>
            <a:cxnLst/>
            <a:rect r="r" b="b" t="t" l="l"/>
            <a:pathLst>
              <a:path h="2354002" w="3849845">
                <a:moveTo>
                  <a:pt x="0" y="0"/>
                </a:moveTo>
                <a:lnTo>
                  <a:pt x="3849845" y="0"/>
                </a:lnTo>
                <a:lnTo>
                  <a:pt x="3849845" y="2354002"/>
                </a:lnTo>
                <a:lnTo>
                  <a:pt x="0" y="2354002"/>
                </a:lnTo>
                <a:lnTo>
                  <a:pt x="0" y="0"/>
                </a:lnTo>
                <a:close/>
              </a:path>
            </a:pathLst>
          </a:custGeom>
          <a:blipFill>
            <a:blip r:embed="rId11"/>
            <a:stretch>
              <a:fillRect l="0" t="0" r="0" b="0"/>
            </a:stretch>
          </a:blipFill>
        </p:spPr>
      </p:sp>
      <p:sp>
        <p:nvSpPr>
          <p:cNvPr name="Freeform 11" id="11"/>
          <p:cNvSpPr/>
          <p:nvPr/>
        </p:nvSpPr>
        <p:spPr>
          <a:xfrm flipH="false" flipV="false" rot="0">
            <a:off x="13742640" y="5122899"/>
            <a:ext cx="3423566" cy="944222"/>
          </a:xfrm>
          <a:custGeom>
            <a:avLst/>
            <a:gdLst/>
            <a:ahLst/>
            <a:cxnLst/>
            <a:rect r="r" b="b" t="t" l="l"/>
            <a:pathLst>
              <a:path h="944222" w="3423566">
                <a:moveTo>
                  <a:pt x="0" y="0"/>
                </a:moveTo>
                <a:lnTo>
                  <a:pt x="3423566" y="0"/>
                </a:lnTo>
                <a:lnTo>
                  <a:pt x="3423566" y="944222"/>
                </a:lnTo>
                <a:lnTo>
                  <a:pt x="0" y="944222"/>
                </a:lnTo>
                <a:lnTo>
                  <a:pt x="0" y="0"/>
                </a:lnTo>
                <a:close/>
              </a:path>
            </a:pathLst>
          </a:custGeom>
          <a:blipFill>
            <a:blip r:embed="rId12"/>
            <a:stretch>
              <a:fillRect l="0" t="0" r="0" b="0"/>
            </a:stretch>
          </a:blipFill>
        </p:spPr>
      </p:sp>
      <p:sp>
        <p:nvSpPr>
          <p:cNvPr name="Freeform 12" id="12"/>
          <p:cNvSpPr/>
          <p:nvPr/>
        </p:nvSpPr>
        <p:spPr>
          <a:xfrm flipH="false" flipV="false" rot="0">
            <a:off x="13742640" y="6437618"/>
            <a:ext cx="3423566" cy="855891"/>
          </a:xfrm>
          <a:custGeom>
            <a:avLst/>
            <a:gdLst/>
            <a:ahLst/>
            <a:cxnLst/>
            <a:rect r="r" b="b" t="t" l="l"/>
            <a:pathLst>
              <a:path h="855891" w="3423566">
                <a:moveTo>
                  <a:pt x="0" y="0"/>
                </a:moveTo>
                <a:lnTo>
                  <a:pt x="3423566" y="0"/>
                </a:lnTo>
                <a:lnTo>
                  <a:pt x="3423566" y="855891"/>
                </a:lnTo>
                <a:lnTo>
                  <a:pt x="0" y="855891"/>
                </a:lnTo>
                <a:lnTo>
                  <a:pt x="0" y="0"/>
                </a:lnTo>
                <a:close/>
              </a:path>
            </a:pathLst>
          </a:custGeom>
          <a:blipFill>
            <a:blip r:embed="rId13"/>
            <a:stretch>
              <a:fillRect l="0" t="0" r="0" b="0"/>
            </a:stretch>
          </a:blipFill>
        </p:spPr>
      </p:sp>
      <p:sp>
        <p:nvSpPr>
          <p:cNvPr name="Freeform 13" id="13"/>
          <p:cNvSpPr/>
          <p:nvPr/>
        </p:nvSpPr>
        <p:spPr>
          <a:xfrm flipH="false" flipV="false" rot="0">
            <a:off x="9144000" y="7814713"/>
            <a:ext cx="3598515" cy="2193985"/>
          </a:xfrm>
          <a:custGeom>
            <a:avLst/>
            <a:gdLst/>
            <a:ahLst/>
            <a:cxnLst/>
            <a:rect r="r" b="b" t="t" l="l"/>
            <a:pathLst>
              <a:path h="2193985" w="3598515">
                <a:moveTo>
                  <a:pt x="0" y="0"/>
                </a:moveTo>
                <a:lnTo>
                  <a:pt x="3598515" y="0"/>
                </a:lnTo>
                <a:lnTo>
                  <a:pt x="3598515" y="2193985"/>
                </a:lnTo>
                <a:lnTo>
                  <a:pt x="0" y="2193985"/>
                </a:lnTo>
                <a:lnTo>
                  <a:pt x="0" y="0"/>
                </a:lnTo>
                <a:close/>
              </a:path>
            </a:pathLst>
          </a:custGeom>
          <a:blipFill>
            <a:blip r:embed="rId14"/>
            <a:stretch>
              <a:fillRect l="0" t="0" r="0" b="0"/>
            </a:stretch>
          </a:blipFill>
        </p:spPr>
      </p:sp>
      <p:sp>
        <p:nvSpPr>
          <p:cNvPr name="TextBox 14" id="14"/>
          <p:cNvSpPr txBox="true"/>
          <p:nvPr/>
        </p:nvSpPr>
        <p:spPr>
          <a:xfrm rot="0">
            <a:off x="0" y="-85725"/>
            <a:ext cx="18288000" cy="1038225"/>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Codec Pro"/>
              </a:rPr>
              <a:t>We Fit the model with cleaned data and adult.mortality as a higher-order term to further improve the model leading to a slight increase adjusted R2 value(0.9025 ) for the model factor(year).</a:t>
            </a:r>
          </a:p>
        </p:txBody>
      </p:sp>
      <p:sp>
        <p:nvSpPr>
          <p:cNvPr name="TextBox 15" id="15"/>
          <p:cNvSpPr txBox="true"/>
          <p:nvPr/>
        </p:nvSpPr>
        <p:spPr>
          <a:xfrm rot="0">
            <a:off x="0" y="933450"/>
            <a:ext cx="9144000" cy="622300"/>
          </a:xfrm>
          <a:prstGeom prst="rect">
            <a:avLst/>
          </a:prstGeom>
        </p:spPr>
        <p:txBody>
          <a:bodyPr anchor="t" rtlCol="false" tIns="0" lIns="0" bIns="0" rIns="0">
            <a:spAutoFit/>
          </a:bodyPr>
          <a:lstStyle/>
          <a:p>
            <a:pPr algn="just" marL="755651" indent="-377825" lvl="1">
              <a:lnSpc>
                <a:spcPts val="4550"/>
              </a:lnSpc>
              <a:buFont typeface="Arial"/>
              <a:buChar char="•"/>
            </a:pPr>
            <a:r>
              <a:rPr lang="en-US" sz="3500">
                <a:solidFill>
                  <a:srgbClr val="000000"/>
                </a:solidFill>
                <a:latin typeface="Codec Pro"/>
              </a:rPr>
              <a:t>Re-checking the Assumptions</a:t>
            </a:r>
          </a:p>
        </p:txBody>
      </p:sp>
      <p:sp>
        <p:nvSpPr>
          <p:cNvPr name="TextBox 16" id="16"/>
          <p:cNvSpPr txBox="true"/>
          <p:nvPr/>
        </p:nvSpPr>
        <p:spPr>
          <a:xfrm rot="0">
            <a:off x="686447" y="2147557"/>
            <a:ext cx="2246908"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Linearity Check</a:t>
            </a:r>
          </a:p>
        </p:txBody>
      </p:sp>
      <p:sp>
        <p:nvSpPr>
          <p:cNvPr name="TextBox 17" id="17"/>
          <p:cNvSpPr txBox="true"/>
          <p:nvPr/>
        </p:nvSpPr>
        <p:spPr>
          <a:xfrm rot="0">
            <a:off x="510193" y="4801455"/>
            <a:ext cx="2603379"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Normality Check</a:t>
            </a:r>
          </a:p>
        </p:txBody>
      </p:sp>
      <p:sp>
        <p:nvSpPr>
          <p:cNvPr name="TextBox 18" id="18"/>
          <p:cNvSpPr txBox="true"/>
          <p:nvPr/>
        </p:nvSpPr>
        <p:spPr>
          <a:xfrm rot="0">
            <a:off x="5081202" y="2147557"/>
            <a:ext cx="2603379"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Normality Check</a:t>
            </a:r>
          </a:p>
        </p:txBody>
      </p:sp>
      <p:sp>
        <p:nvSpPr>
          <p:cNvPr name="TextBox 19" id="19"/>
          <p:cNvSpPr txBox="true"/>
          <p:nvPr/>
        </p:nvSpPr>
        <p:spPr>
          <a:xfrm rot="0">
            <a:off x="9641568" y="4801455"/>
            <a:ext cx="2603379"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Normality Check</a:t>
            </a:r>
          </a:p>
        </p:txBody>
      </p:sp>
      <p:sp>
        <p:nvSpPr>
          <p:cNvPr name="TextBox 20" id="20"/>
          <p:cNvSpPr txBox="true"/>
          <p:nvPr/>
        </p:nvSpPr>
        <p:spPr>
          <a:xfrm rot="0">
            <a:off x="14365873" y="2071357"/>
            <a:ext cx="2603379"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Normality Check</a:t>
            </a:r>
          </a:p>
        </p:txBody>
      </p:sp>
      <p:sp>
        <p:nvSpPr>
          <p:cNvPr name="TextBox 21" id="21"/>
          <p:cNvSpPr txBox="true"/>
          <p:nvPr/>
        </p:nvSpPr>
        <p:spPr>
          <a:xfrm rot="0">
            <a:off x="9819804" y="2071357"/>
            <a:ext cx="2246908"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Linearity Check</a:t>
            </a:r>
          </a:p>
        </p:txBody>
      </p:sp>
      <p:sp>
        <p:nvSpPr>
          <p:cNvPr name="TextBox 22" id="22"/>
          <p:cNvSpPr txBox="true"/>
          <p:nvPr/>
        </p:nvSpPr>
        <p:spPr>
          <a:xfrm rot="0">
            <a:off x="0" y="7387993"/>
            <a:ext cx="3619802"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Homoscedasticity Check</a:t>
            </a:r>
          </a:p>
        </p:txBody>
      </p:sp>
      <p:sp>
        <p:nvSpPr>
          <p:cNvPr name="TextBox 23" id="23"/>
          <p:cNvSpPr txBox="true"/>
          <p:nvPr/>
        </p:nvSpPr>
        <p:spPr>
          <a:xfrm rot="0">
            <a:off x="9144000" y="7424171"/>
            <a:ext cx="3619802" cy="426720"/>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Codec Pro"/>
              </a:rPr>
              <a:t>Homoscedasticity Check</a:t>
            </a:r>
          </a:p>
        </p:txBody>
      </p:sp>
      <p:sp>
        <p:nvSpPr>
          <p:cNvPr name="TextBox 24" id="24"/>
          <p:cNvSpPr txBox="true"/>
          <p:nvPr/>
        </p:nvSpPr>
        <p:spPr>
          <a:xfrm rot="0">
            <a:off x="0" y="1555750"/>
            <a:ext cx="4443121" cy="497840"/>
          </a:xfrm>
          <a:prstGeom prst="rect">
            <a:avLst/>
          </a:prstGeom>
        </p:spPr>
        <p:txBody>
          <a:bodyPr anchor="t" rtlCol="false" tIns="0" lIns="0" bIns="0" rIns="0">
            <a:spAutoFit/>
          </a:bodyPr>
          <a:lstStyle/>
          <a:p>
            <a:pPr algn="just">
              <a:lnSpc>
                <a:spcPts val="3639"/>
              </a:lnSpc>
              <a:spcBef>
                <a:spcPct val="0"/>
              </a:spcBef>
            </a:pPr>
            <a:r>
              <a:rPr lang="en-US" sz="2799">
                <a:solidFill>
                  <a:srgbClr val="000000"/>
                </a:solidFill>
                <a:latin typeface="Codec Pro"/>
              </a:rPr>
              <a:t>Year(categorical)</a:t>
            </a:r>
          </a:p>
        </p:txBody>
      </p:sp>
      <p:sp>
        <p:nvSpPr>
          <p:cNvPr name="TextBox 25" id="25"/>
          <p:cNvSpPr txBox="true"/>
          <p:nvPr/>
        </p:nvSpPr>
        <p:spPr>
          <a:xfrm rot="0">
            <a:off x="9144000" y="1479550"/>
            <a:ext cx="4443121" cy="497840"/>
          </a:xfrm>
          <a:prstGeom prst="rect">
            <a:avLst/>
          </a:prstGeom>
        </p:spPr>
        <p:txBody>
          <a:bodyPr anchor="t" rtlCol="false" tIns="0" lIns="0" bIns="0" rIns="0">
            <a:spAutoFit/>
          </a:bodyPr>
          <a:lstStyle/>
          <a:p>
            <a:pPr algn="just">
              <a:lnSpc>
                <a:spcPts val="3639"/>
              </a:lnSpc>
              <a:spcBef>
                <a:spcPct val="0"/>
              </a:spcBef>
            </a:pPr>
            <a:r>
              <a:rPr lang="en-US" sz="2799">
                <a:solidFill>
                  <a:srgbClr val="000000"/>
                </a:solidFill>
                <a:latin typeface="Codec Pro"/>
              </a:rPr>
              <a:t>Year(numerical)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Freeform 2" id="2"/>
          <p:cNvSpPr/>
          <p:nvPr/>
        </p:nvSpPr>
        <p:spPr>
          <a:xfrm flipH="false" flipV="false" rot="0">
            <a:off x="-7352000" y="-2442516"/>
            <a:ext cx="15380780" cy="18592152"/>
          </a:xfrm>
          <a:custGeom>
            <a:avLst/>
            <a:gdLst/>
            <a:ahLst/>
            <a:cxnLst/>
            <a:rect r="r" b="b" t="t" l="l"/>
            <a:pathLst>
              <a:path h="18592152" w="15380780">
                <a:moveTo>
                  <a:pt x="0" y="0"/>
                </a:moveTo>
                <a:lnTo>
                  <a:pt x="15380780" y="0"/>
                </a:lnTo>
                <a:lnTo>
                  <a:pt x="15380780" y="18592152"/>
                </a:lnTo>
                <a:lnTo>
                  <a:pt x="0" y="18592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3033014" y="4568141"/>
            <a:ext cx="4356731" cy="5718859"/>
          </a:xfrm>
          <a:custGeom>
            <a:avLst/>
            <a:gdLst/>
            <a:ahLst/>
            <a:cxnLst/>
            <a:rect r="r" b="b" t="t" l="l"/>
            <a:pathLst>
              <a:path h="5718859" w="4356731">
                <a:moveTo>
                  <a:pt x="4356731" y="0"/>
                </a:moveTo>
                <a:lnTo>
                  <a:pt x="0" y="0"/>
                </a:lnTo>
                <a:lnTo>
                  <a:pt x="0" y="5718859"/>
                </a:lnTo>
                <a:lnTo>
                  <a:pt x="4356731" y="5718859"/>
                </a:lnTo>
                <a:lnTo>
                  <a:pt x="435673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4" id="4"/>
          <p:cNvGraphicFramePr>
            <a:graphicFrameLocks noGrp="true"/>
          </p:cNvGraphicFramePr>
          <p:nvPr/>
        </p:nvGraphicFramePr>
        <p:xfrm>
          <a:off x="8028780" y="1323634"/>
          <a:ext cx="9230520" cy="14821023"/>
        </p:xfrm>
        <a:graphic>
          <a:graphicData uri="http://schemas.openxmlformats.org/drawingml/2006/table">
            <a:tbl>
              <a:tblPr/>
              <a:tblGrid>
                <a:gridCol w="9230520"/>
              </a:tblGrid>
              <a:tr h="1366466">
                <a:tc>
                  <a:txBody>
                    <a:bodyPr anchor="t" rtlCol="false"/>
                    <a:lstStyle/>
                    <a:p>
                      <a:pPr algn="l">
                        <a:lnSpc>
                          <a:spcPts val="5000"/>
                        </a:lnSpc>
                        <a:defRPr/>
                      </a:pPr>
                      <a:endParaRPr lang="en-US" sz="1100"/>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r h="8297115">
                <a:tc>
                  <a:txBody>
                    <a:bodyPr anchor="t" rtlCol="false"/>
                    <a:lstStyle/>
                    <a:p>
                      <a:pPr algn="l" marL="647700" indent="-323850" lvl="1">
                        <a:lnSpc>
                          <a:spcPts val="4200"/>
                        </a:lnSpc>
                        <a:buFont typeface="Arial"/>
                        <a:buChar char="•"/>
                        <a:defRPr/>
                      </a:pPr>
                      <a:r>
                        <a:rPr lang="en-US" sz="3000">
                          <a:solidFill>
                            <a:srgbClr val="000000"/>
                          </a:solidFill>
                          <a:latin typeface="Codec Pro"/>
                        </a:rPr>
                        <a:t>Definition of Life Expectancy: A statistical measure estimating the average age a person is expected to live (Ortiz-Ospina, 2017).</a:t>
                      </a:r>
                      <a:endParaRPr lang="en-US" sz="1100"/>
                    </a:p>
                    <a:p>
                      <a:pPr marL="647700" indent="-323850" lvl="1">
                        <a:lnSpc>
                          <a:spcPts val="4200"/>
                        </a:lnSpc>
                        <a:buFont typeface="Arial"/>
                        <a:buChar char="•"/>
                      </a:pPr>
                      <a:r>
                        <a:rPr lang="en-US" sz="3000">
                          <a:solidFill>
                            <a:srgbClr val="000000"/>
                          </a:solidFill>
                          <a:latin typeface="Codec Pro"/>
                        </a:rPr>
                        <a:t>Project Goals:</a:t>
                      </a:r>
                    </a:p>
                    <a:p>
                      <a:pPr marL="1295400" indent="-431800" lvl="2">
                        <a:lnSpc>
                          <a:spcPts val="4200"/>
                        </a:lnSpc>
                        <a:buFont typeface="Arial"/>
                        <a:buChar char="⚬"/>
                      </a:pPr>
                      <a:r>
                        <a:rPr lang="en-US" sz="3000">
                          <a:solidFill>
                            <a:srgbClr val="000000"/>
                          </a:solidFill>
                          <a:latin typeface="Codec Pro"/>
                        </a:rPr>
                        <a:t>Identify predictors of life expectancy.</a:t>
                      </a:r>
                    </a:p>
                    <a:p>
                      <a:pPr marL="1295400" indent="-431800" lvl="2">
                        <a:lnSpc>
                          <a:spcPts val="4200"/>
                        </a:lnSpc>
                        <a:buFont typeface="Arial"/>
                        <a:buChar char="⚬"/>
                      </a:pPr>
                      <a:r>
                        <a:rPr lang="en-US" sz="3000">
                          <a:solidFill>
                            <a:srgbClr val="000000"/>
                          </a:solidFill>
                          <a:latin typeface="Codec Pro"/>
                        </a:rPr>
                        <a:t>Conduct continental-scale life expectancy analysis.</a:t>
                      </a:r>
                    </a:p>
                    <a:p>
                      <a:pPr marL="1295400" indent="-431800" lvl="2">
                        <a:lnSpc>
                          <a:spcPts val="4200"/>
                        </a:lnSpc>
                        <a:buFont typeface="Arial"/>
                        <a:buChar char="⚬"/>
                      </a:pPr>
                      <a:r>
                        <a:rPr lang="en-US" sz="3000">
                          <a:solidFill>
                            <a:srgbClr val="000000"/>
                          </a:solidFill>
                          <a:latin typeface="Codec Pro"/>
                        </a:rPr>
                        <a:t>Determine the best predictor and forecast life expectancy</a:t>
                      </a:r>
                    </a:p>
                    <a:p>
                      <a:pPr marL="1295400" indent="-431800" lvl="2">
                        <a:lnSpc>
                          <a:spcPts val="4200"/>
                        </a:lnSpc>
                        <a:buFont typeface="Arial"/>
                        <a:buChar char="⚬"/>
                      </a:pPr>
                      <a:r>
                        <a:rPr lang="en-US" sz="3000">
                          <a:solidFill>
                            <a:srgbClr val="000000"/>
                          </a:solidFill>
                          <a:latin typeface="Codec Pro"/>
                        </a:rPr>
                        <a:t>Evaluate the impact of health, social and economic factors.</a:t>
                      </a:r>
                    </a:p>
                    <a:p>
                      <a:pPr>
                        <a:lnSpc>
                          <a:spcPts val="4200"/>
                        </a:lnSpc>
                      </a:pPr>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r h="1782002">
                <a:tc>
                  <a:txBody>
                    <a:bodyPr anchor="t" rtlCol="false"/>
                    <a:lstStyle/>
                    <a:p>
                      <a:pPr algn="l" marL="647700" indent="-323850" lvl="1">
                        <a:lnSpc>
                          <a:spcPts val="4200"/>
                        </a:lnSpc>
                        <a:buFont typeface="Arial"/>
                        <a:buChar char="•"/>
                        <a:defRPr/>
                      </a:pPr>
                      <a:r>
                        <a:rPr lang="en-US" sz="3000">
                          <a:solidFill>
                            <a:srgbClr val="000000"/>
                          </a:solidFill>
                          <a:latin typeface="Codec Pro"/>
                        </a:rPr>
                        <a:t>Why it's more than the mind</a:t>
                      </a:r>
                      <a:endParaRPr lang="en-US" sz="1100"/>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r h="1125147">
                <a:tc>
                  <a:txBody>
                    <a:bodyPr anchor="t" rtlCol="false"/>
                    <a:lstStyle/>
                    <a:p>
                      <a:pPr algn="l" marL="647700" indent="-323850" lvl="1">
                        <a:lnSpc>
                          <a:spcPts val="4200"/>
                        </a:lnSpc>
                        <a:buFont typeface="Arial"/>
                        <a:buChar char="•"/>
                        <a:defRPr/>
                      </a:pPr>
                      <a:r>
                        <a:rPr lang="en-US" sz="3000">
                          <a:solidFill>
                            <a:srgbClr val="000000"/>
                          </a:solidFill>
                          <a:latin typeface="Codec Pro"/>
                        </a:rPr>
                        <a:t>Why it's crucial</a:t>
                      </a:r>
                      <a:endParaRPr lang="en-US" sz="1100"/>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r h="1125147">
                <a:tc>
                  <a:txBody>
                    <a:bodyPr anchor="t" rtlCol="false"/>
                    <a:lstStyle/>
                    <a:p>
                      <a:pPr algn="l" marL="647700" indent="-323850" lvl="1">
                        <a:lnSpc>
                          <a:spcPts val="4200"/>
                        </a:lnSpc>
                        <a:buFont typeface="Arial"/>
                        <a:buChar char="•"/>
                        <a:defRPr/>
                      </a:pPr>
                      <a:r>
                        <a:rPr lang="en-US" sz="3000">
                          <a:solidFill>
                            <a:srgbClr val="000000"/>
                          </a:solidFill>
                          <a:latin typeface="Codec Pro"/>
                        </a:rPr>
                        <a:t>How to maintain positive </a:t>
                      </a:r>
                      <a:r>
                        <a:rPr lang="en-US" sz="3000">
                          <a:solidFill>
                            <a:srgbClr val="000000"/>
                          </a:solidFill>
                          <a:latin typeface="Codec Pro"/>
                        </a:rPr>
                        <a:t>mental health</a:t>
                      </a:r>
                      <a:endParaRPr lang="en-US" sz="1100"/>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r h="1125147">
                <a:tc>
                  <a:txBody>
                    <a:bodyPr anchor="t" rtlCol="false"/>
                    <a:lstStyle/>
                    <a:p>
                      <a:pPr algn="l" marL="647700" indent="-323850" lvl="1">
                        <a:lnSpc>
                          <a:spcPts val="4200"/>
                        </a:lnSpc>
                        <a:buFont typeface="Arial"/>
                        <a:buChar char="•"/>
                        <a:defRPr/>
                      </a:pPr>
                      <a:r>
                        <a:rPr lang="en-US" sz="3000">
                          <a:solidFill>
                            <a:srgbClr val="000000"/>
                          </a:solidFill>
                          <a:latin typeface="Codec Pro"/>
                        </a:rPr>
                        <a:t>When to seek professional help</a:t>
                      </a:r>
                      <a:endParaRPr lang="en-US" sz="1100"/>
                    </a:p>
                  </a:txBody>
                  <a:tcPr marL="0" marR="0" marT="0" marB="0" anchor="ctr">
                    <a:lnL cmpd="sng" algn="ctr" cap="flat" w="47625">
                      <a:solidFill>
                        <a:srgbClr val="FFFDF7"/>
                      </a:solidFill>
                      <a:prstDash val="solid"/>
                      <a:round/>
                      <a:headEnd type="none" w="med" len="med"/>
                      <a:tailEnd type="none" w="med" len="med"/>
                    </a:lnL>
                    <a:lnR cmpd="sng" algn="ctr" cap="flat" w="47625">
                      <a:solidFill>
                        <a:srgbClr val="FFFDF7"/>
                      </a:solidFill>
                      <a:prstDash val="solid"/>
                      <a:round/>
                      <a:headEnd type="none" w="med" len="med"/>
                      <a:tailEnd type="none" w="med" len="med"/>
                    </a:lnR>
                    <a:lnT cmpd="sng" algn="ctr" cap="flat" w="47625">
                      <a:solidFill>
                        <a:srgbClr val="FFFDF7"/>
                      </a:solidFill>
                      <a:prstDash val="solid"/>
                      <a:round/>
                      <a:headEnd type="none" w="med" len="med"/>
                      <a:tailEnd type="none" w="med" len="med"/>
                    </a:lnT>
                    <a:lnB cmpd="sng" algn="ctr" cap="flat" w="47625">
                      <a:solidFill>
                        <a:srgbClr val="FFFDF7"/>
                      </a:solidFill>
                      <a:prstDash val="solid"/>
                      <a:round/>
                      <a:headEnd type="none" w="med" len="med"/>
                      <a:tailEnd type="none" w="med" len="med"/>
                    </a:lnB>
                  </a:tcPr>
                </a:tc>
              </a:tr>
            </a:tbl>
          </a:graphicData>
        </a:graphic>
      </p:graphicFrame>
      <p:sp>
        <p:nvSpPr>
          <p:cNvPr name="TextBox 5" id="5"/>
          <p:cNvSpPr txBox="true"/>
          <p:nvPr/>
        </p:nvSpPr>
        <p:spPr>
          <a:xfrm rot="0">
            <a:off x="775741" y="675934"/>
            <a:ext cx="7000080" cy="1295400"/>
          </a:xfrm>
          <a:prstGeom prst="rect">
            <a:avLst/>
          </a:prstGeom>
        </p:spPr>
        <p:txBody>
          <a:bodyPr anchor="t" rtlCol="false" tIns="0" lIns="0" bIns="0" rIns="0">
            <a:spAutoFit/>
          </a:bodyPr>
          <a:lstStyle/>
          <a:p>
            <a:pPr>
              <a:lnSpc>
                <a:spcPts val="10200"/>
              </a:lnSpc>
            </a:pPr>
            <a:r>
              <a:rPr lang="en-US" sz="8500">
                <a:solidFill>
                  <a:srgbClr val="000000"/>
                </a:solidFill>
                <a:latin typeface="Corben"/>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Freeform 2" id="2"/>
          <p:cNvSpPr/>
          <p:nvPr/>
        </p:nvSpPr>
        <p:spPr>
          <a:xfrm flipH="false" flipV="false" rot="0">
            <a:off x="-701374" y="-167608"/>
            <a:ext cx="19690747" cy="13926729"/>
          </a:xfrm>
          <a:custGeom>
            <a:avLst/>
            <a:gdLst/>
            <a:ahLst/>
            <a:cxnLst/>
            <a:rect r="r" b="b" t="t" l="l"/>
            <a:pathLst>
              <a:path h="13926729" w="19690747">
                <a:moveTo>
                  <a:pt x="0" y="0"/>
                </a:moveTo>
                <a:lnTo>
                  <a:pt x="19690748" y="0"/>
                </a:lnTo>
                <a:lnTo>
                  <a:pt x="19690748" y="13926729"/>
                </a:lnTo>
                <a:lnTo>
                  <a:pt x="0" y="13926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1337" y="5844948"/>
            <a:ext cx="3270965" cy="4442052"/>
          </a:xfrm>
          <a:custGeom>
            <a:avLst/>
            <a:gdLst/>
            <a:ahLst/>
            <a:cxnLst/>
            <a:rect r="r" b="b" t="t" l="l"/>
            <a:pathLst>
              <a:path h="4442052" w="3270965">
                <a:moveTo>
                  <a:pt x="0" y="0"/>
                </a:moveTo>
                <a:lnTo>
                  <a:pt x="3270965" y="0"/>
                </a:lnTo>
                <a:lnTo>
                  <a:pt x="3270965" y="4442052"/>
                </a:lnTo>
                <a:lnTo>
                  <a:pt x="0" y="444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5966246" y="734956"/>
            <a:ext cx="10452788" cy="2113668"/>
            <a:chOff x="0" y="0"/>
            <a:chExt cx="13937051" cy="2818224"/>
          </a:xfrm>
        </p:grpSpPr>
        <p:sp>
          <p:nvSpPr>
            <p:cNvPr name="TextBox 5" id="5"/>
            <p:cNvSpPr txBox="true"/>
            <p:nvPr/>
          </p:nvSpPr>
          <p:spPr>
            <a:xfrm rot="0">
              <a:off x="0" y="0"/>
              <a:ext cx="13937051"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Predicy</a:t>
              </a:r>
            </a:p>
          </p:txBody>
        </p:sp>
        <p:sp>
          <p:nvSpPr>
            <p:cNvPr name="TextBox 6" id="6"/>
            <p:cNvSpPr txBox="true"/>
            <p:nvPr/>
          </p:nvSpPr>
          <p:spPr>
            <a:xfrm rot="0">
              <a:off x="0" y="2271489"/>
              <a:ext cx="13349260" cy="546735"/>
            </a:xfrm>
            <a:prstGeom prst="rect">
              <a:avLst/>
            </a:prstGeom>
          </p:spPr>
          <p:txBody>
            <a:bodyPr anchor="t" rtlCol="false" tIns="0" lIns="0" bIns="0" rIns="0">
              <a:spAutoFit/>
            </a:bodyPr>
            <a:lstStyle/>
            <a:p>
              <a:pPr>
                <a:lnSpc>
                  <a:spcPts val="3120"/>
                </a:lnSpc>
              </a:pPr>
            </a:p>
          </p:txBody>
        </p:sp>
      </p:grpSp>
      <p:sp>
        <p:nvSpPr>
          <p:cNvPr name="Freeform 7" id="7"/>
          <p:cNvSpPr/>
          <p:nvPr/>
        </p:nvSpPr>
        <p:spPr>
          <a:xfrm flipH="false" flipV="false" rot="0">
            <a:off x="-548974" y="-15208"/>
            <a:ext cx="19690747" cy="13926729"/>
          </a:xfrm>
          <a:custGeom>
            <a:avLst/>
            <a:gdLst/>
            <a:ahLst/>
            <a:cxnLst/>
            <a:rect r="r" b="b" t="t" l="l"/>
            <a:pathLst>
              <a:path h="13926729" w="19690747">
                <a:moveTo>
                  <a:pt x="0" y="0"/>
                </a:moveTo>
                <a:lnTo>
                  <a:pt x="19690748" y="0"/>
                </a:lnTo>
                <a:lnTo>
                  <a:pt x="19690748" y="13926729"/>
                </a:lnTo>
                <a:lnTo>
                  <a:pt x="0" y="13926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359133" y="36768"/>
            <a:ext cx="10452788" cy="2113668"/>
            <a:chOff x="0" y="0"/>
            <a:chExt cx="13937051" cy="2818224"/>
          </a:xfrm>
        </p:grpSpPr>
        <p:sp>
          <p:nvSpPr>
            <p:cNvPr name="TextBox 9" id="9"/>
            <p:cNvSpPr txBox="true"/>
            <p:nvPr/>
          </p:nvSpPr>
          <p:spPr>
            <a:xfrm rot="0">
              <a:off x="0" y="0"/>
              <a:ext cx="13937051"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Conclusion</a:t>
              </a:r>
            </a:p>
          </p:txBody>
        </p:sp>
        <p:sp>
          <p:nvSpPr>
            <p:cNvPr name="TextBox 10" id="10"/>
            <p:cNvSpPr txBox="true"/>
            <p:nvPr/>
          </p:nvSpPr>
          <p:spPr>
            <a:xfrm rot="0">
              <a:off x="0" y="2271489"/>
              <a:ext cx="13349260" cy="546735"/>
            </a:xfrm>
            <a:prstGeom prst="rect">
              <a:avLst/>
            </a:prstGeom>
          </p:spPr>
          <p:txBody>
            <a:bodyPr anchor="t" rtlCol="false" tIns="0" lIns="0" bIns="0" rIns="0">
              <a:spAutoFit/>
            </a:bodyPr>
            <a:lstStyle/>
            <a:p>
              <a:pPr>
                <a:lnSpc>
                  <a:spcPts val="3120"/>
                </a:lnSpc>
              </a:pPr>
            </a:p>
          </p:txBody>
        </p:sp>
      </p:grpSp>
      <p:sp>
        <p:nvSpPr>
          <p:cNvPr name="TextBox 11" id="11"/>
          <p:cNvSpPr txBox="true"/>
          <p:nvPr/>
        </p:nvSpPr>
        <p:spPr>
          <a:xfrm rot="0">
            <a:off x="6271046" y="2726704"/>
            <a:ext cx="10011945" cy="426720"/>
          </a:xfrm>
          <a:prstGeom prst="rect">
            <a:avLst/>
          </a:prstGeom>
        </p:spPr>
        <p:txBody>
          <a:bodyPr anchor="t" rtlCol="false" tIns="0" lIns="0" bIns="0" rIns="0">
            <a:spAutoFit/>
          </a:bodyPr>
          <a:lstStyle/>
          <a:p>
            <a:pPr>
              <a:lnSpc>
                <a:spcPts val="3120"/>
              </a:lnSpc>
            </a:pPr>
          </a:p>
        </p:txBody>
      </p:sp>
      <p:sp>
        <p:nvSpPr>
          <p:cNvPr name="TextBox 12" id="12"/>
          <p:cNvSpPr txBox="true"/>
          <p:nvPr/>
        </p:nvSpPr>
        <p:spPr>
          <a:xfrm rot="0">
            <a:off x="1028998" y="3412504"/>
            <a:ext cx="4330135" cy="12344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rPr>
              <a:t>Adjusted R-square: 90.25%</a:t>
            </a:r>
          </a:p>
          <a:p>
            <a:pPr algn="ctr">
              <a:lnSpc>
                <a:spcPts val="3359"/>
              </a:lnSpc>
            </a:pPr>
          </a:p>
          <a:p>
            <a:pPr algn="ctr">
              <a:lnSpc>
                <a:spcPts val="3359"/>
              </a:lnSpc>
            </a:pPr>
          </a:p>
        </p:txBody>
      </p:sp>
      <p:sp>
        <p:nvSpPr>
          <p:cNvPr name="TextBox 13" id="13"/>
          <p:cNvSpPr txBox="true"/>
          <p:nvPr/>
        </p:nvSpPr>
        <p:spPr>
          <a:xfrm rot="0">
            <a:off x="8682309" y="3412504"/>
            <a:ext cx="3635499" cy="957580"/>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Adjusted R-square: 88.96%</a:t>
            </a:r>
          </a:p>
          <a:p>
            <a:pPr algn="ctr">
              <a:lnSpc>
                <a:spcPts val="4759"/>
              </a:lnSpc>
            </a:pPr>
          </a:p>
        </p:txBody>
      </p:sp>
      <p:sp>
        <p:nvSpPr>
          <p:cNvPr name="TextBox 14" id="14"/>
          <p:cNvSpPr txBox="true"/>
          <p:nvPr/>
        </p:nvSpPr>
        <p:spPr>
          <a:xfrm rot="0">
            <a:off x="952964" y="2717179"/>
            <a:ext cx="18036409" cy="533400"/>
          </a:xfrm>
          <a:prstGeom prst="rect">
            <a:avLst/>
          </a:prstGeom>
        </p:spPr>
        <p:txBody>
          <a:bodyPr anchor="t" rtlCol="false" tIns="0" lIns="0" bIns="0" rIns="0">
            <a:spAutoFit/>
          </a:bodyPr>
          <a:lstStyle/>
          <a:p>
            <a:pPr>
              <a:lnSpc>
                <a:spcPts val="4200"/>
              </a:lnSpc>
            </a:pPr>
            <a:r>
              <a:rPr lang="en-US" sz="3000">
                <a:solidFill>
                  <a:srgbClr val="000000"/>
                </a:solidFill>
                <a:latin typeface="Arimo"/>
              </a:rPr>
              <a:t>Final model of Year (Categorical ) </a:t>
            </a:r>
          </a:p>
        </p:txBody>
      </p:sp>
      <p:sp>
        <p:nvSpPr>
          <p:cNvPr name="TextBox 15" id="15"/>
          <p:cNvSpPr txBox="true"/>
          <p:nvPr/>
        </p:nvSpPr>
        <p:spPr>
          <a:xfrm rot="0">
            <a:off x="8491773" y="2717179"/>
            <a:ext cx="18036409" cy="533400"/>
          </a:xfrm>
          <a:prstGeom prst="rect">
            <a:avLst/>
          </a:prstGeom>
        </p:spPr>
        <p:txBody>
          <a:bodyPr anchor="t" rtlCol="false" tIns="0" lIns="0" bIns="0" rIns="0">
            <a:spAutoFit/>
          </a:bodyPr>
          <a:lstStyle/>
          <a:p>
            <a:pPr>
              <a:lnSpc>
                <a:spcPts val="4200"/>
              </a:lnSpc>
            </a:pPr>
            <a:r>
              <a:rPr lang="en-US" sz="3000">
                <a:solidFill>
                  <a:srgbClr val="000000"/>
                </a:solidFill>
                <a:latin typeface="Arimo"/>
              </a:rPr>
              <a:t>Final model of Year (Numerical) ) </a:t>
            </a:r>
          </a:p>
        </p:txBody>
      </p:sp>
      <p:sp>
        <p:nvSpPr>
          <p:cNvPr name="TextBox 16" id="16"/>
          <p:cNvSpPr txBox="true"/>
          <p:nvPr/>
        </p:nvSpPr>
        <p:spPr>
          <a:xfrm rot="0">
            <a:off x="1301829" y="3951816"/>
            <a:ext cx="5685436" cy="1153795"/>
          </a:xfrm>
          <a:prstGeom prst="rect">
            <a:avLst/>
          </a:prstGeom>
        </p:spPr>
        <p:txBody>
          <a:bodyPr anchor="t" rtlCol="false" tIns="0" lIns="0" bIns="0" rIns="0">
            <a:spAutoFit/>
          </a:bodyPr>
          <a:lstStyle/>
          <a:p>
            <a:pPr>
              <a:lnSpc>
                <a:spcPts val="3080"/>
              </a:lnSpc>
            </a:pPr>
            <a:r>
              <a:rPr lang="en-US" sz="2200">
                <a:solidFill>
                  <a:srgbClr val="000000"/>
                </a:solidFill>
                <a:latin typeface="Canva Sans"/>
              </a:rPr>
              <a:t>Mean Square Error: 2.896407</a:t>
            </a:r>
          </a:p>
          <a:p>
            <a:pPr>
              <a:lnSpc>
                <a:spcPts val="3080"/>
              </a:lnSpc>
            </a:pPr>
            <a:r>
              <a:rPr lang="en-US" sz="2200">
                <a:solidFill>
                  <a:srgbClr val="000000"/>
                </a:solidFill>
                <a:latin typeface="Canva Sans"/>
              </a:rPr>
              <a:t>Rsquared:0.8866</a:t>
            </a:r>
          </a:p>
          <a:p>
            <a:pPr>
              <a:lnSpc>
                <a:spcPts val="3080"/>
              </a:lnSpc>
            </a:pPr>
            <a:r>
              <a:rPr lang="en-US" sz="2200">
                <a:solidFill>
                  <a:srgbClr val="000000"/>
                </a:solidFill>
                <a:latin typeface="Canva Sans"/>
              </a:rPr>
              <a:t>Mean Absolute Error:2.129482</a:t>
            </a:r>
          </a:p>
        </p:txBody>
      </p:sp>
      <p:sp>
        <p:nvSpPr>
          <p:cNvPr name="TextBox 17" id="17"/>
          <p:cNvSpPr txBox="true"/>
          <p:nvPr/>
        </p:nvSpPr>
        <p:spPr>
          <a:xfrm rot="0">
            <a:off x="8682309" y="4166574"/>
            <a:ext cx="5685436" cy="1153795"/>
          </a:xfrm>
          <a:prstGeom prst="rect">
            <a:avLst/>
          </a:prstGeom>
        </p:spPr>
        <p:txBody>
          <a:bodyPr anchor="t" rtlCol="false" tIns="0" lIns="0" bIns="0" rIns="0">
            <a:spAutoFit/>
          </a:bodyPr>
          <a:lstStyle/>
          <a:p>
            <a:pPr>
              <a:lnSpc>
                <a:spcPts val="3080"/>
              </a:lnSpc>
            </a:pPr>
            <a:r>
              <a:rPr lang="en-US" sz="2200">
                <a:solidFill>
                  <a:srgbClr val="000000"/>
                </a:solidFill>
                <a:latin typeface="Canva Sans"/>
              </a:rPr>
              <a:t>Mean Square Error: 2.896979</a:t>
            </a:r>
          </a:p>
          <a:p>
            <a:pPr>
              <a:lnSpc>
                <a:spcPts val="3080"/>
              </a:lnSpc>
            </a:pPr>
            <a:r>
              <a:rPr lang="en-US" sz="2200">
                <a:solidFill>
                  <a:srgbClr val="000000"/>
                </a:solidFill>
                <a:latin typeface="Canva Sans"/>
              </a:rPr>
              <a:t>Rsquared:0.8847</a:t>
            </a:r>
          </a:p>
          <a:p>
            <a:pPr>
              <a:lnSpc>
                <a:spcPts val="3080"/>
              </a:lnSpc>
            </a:pPr>
            <a:r>
              <a:rPr lang="en-US" sz="2200">
                <a:solidFill>
                  <a:srgbClr val="000000"/>
                </a:solidFill>
                <a:latin typeface="Canva Sans"/>
              </a:rPr>
              <a:t>Mean Absolute Error:2.129491</a:t>
            </a:r>
          </a:p>
        </p:txBody>
      </p:sp>
      <p:sp>
        <p:nvSpPr>
          <p:cNvPr name="TextBox 18" id="18"/>
          <p:cNvSpPr txBox="true"/>
          <p:nvPr/>
        </p:nvSpPr>
        <p:spPr>
          <a:xfrm rot="0">
            <a:off x="137770" y="2064711"/>
            <a:ext cx="5094610" cy="525145"/>
          </a:xfrm>
          <a:prstGeom prst="rect">
            <a:avLst/>
          </a:prstGeom>
        </p:spPr>
        <p:txBody>
          <a:bodyPr anchor="t" rtlCol="false" tIns="0" lIns="0" bIns="0" rIns="0">
            <a:spAutoFit/>
          </a:bodyPr>
          <a:lstStyle/>
          <a:p>
            <a:pPr algn="ctr" marL="626107" indent="-313054" lvl="1">
              <a:lnSpc>
                <a:spcPts val="3769"/>
              </a:lnSpc>
              <a:spcBef>
                <a:spcPct val="0"/>
              </a:spcBef>
              <a:buAutoNum type="arabicPeriod" startAt="1"/>
            </a:pPr>
            <a:r>
              <a:rPr lang="en-US" sz="2899">
                <a:solidFill>
                  <a:srgbClr val="000000"/>
                </a:solidFill>
                <a:latin typeface="Codec Pro Bold"/>
              </a:rPr>
              <a:t>From Model performance</a:t>
            </a:r>
          </a:p>
        </p:txBody>
      </p:sp>
      <p:sp>
        <p:nvSpPr>
          <p:cNvPr name="TextBox 19" id="19"/>
          <p:cNvSpPr txBox="true"/>
          <p:nvPr/>
        </p:nvSpPr>
        <p:spPr>
          <a:xfrm rot="0">
            <a:off x="563296" y="5956639"/>
            <a:ext cx="3581251" cy="525145"/>
          </a:xfrm>
          <a:prstGeom prst="rect">
            <a:avLst/>
          </a:prstGeom>
        </p:spPr>
        <p:txBody>
          <a:bodyPr anchor="t" rtlCol="false" tIns="0" lIns="0" bIns="0" rIns="0">
            <a:spAutoFit/>
          </a:bodyPr>
          <a:lstStyle/>
          <a:p>
            <a:pPr algn="ctr">
              <a:lnSpc>
                <a:spcPts val="3769"/>
              </a:lnSpc>
              <a:spcBef>
                <a:spcPct val="0"/>
              </a:spcBef>
            </a:pPr>
            <a:r>
              <a:rPr lang="en-US" sz="2899">
                <a:solidFill>
                  <a:srgbClr val="000000"/>
                </a:solidFill>
                <a:latin typeface="Codec Pro Bold"/>
              </a:rPr>
              <a:t>2.From Assumptions</a:t>
            </a:r>
          </a:p>
        </p:txBody>
      </p:sp>
      <p:sp>
        <p:nvSpPr>
          <p:cNvPr name="TextBox 20" id="20"/>
          <p:cNvSpPr txBox="true"/>
          <p:nvPr/>
        </p:nvSpPr>
        <p:spPr>
          <a:xfrm rot="0">
            <a:off x="593412" y="6624659"/>
            <a:ext cx="8291903" cy="2277110"/>
          </a:xfrm>
          <a:prstGeom prst="rect">
            <a:avLst/>
          </a:prstGeom>
        </p:spPr>
        <p:txBody>
          <a:bodyPr anchor="t" rtlCol="false" tIns="0" lIns="0" bIns="0" rIns="0">
            <a:spAutoFit/>
          </a:bodyPr>
          <a:lstStyle/>
          <a:p>
            <a:pPr>
              <a:lnSpc>
                <a:spcPts val="3640"/>
              </a:lnSpc>
            </a:pPr>
            <a:r>
              <a:rPr lang="en-US" sz="2600">
                <a:solidFill>
                  <a:srgbClr val="000000"/>
                </a:solidFill>
                <a:latin typeface="Canva Sans"/>
              </a:rPr>
              <a:t>Both models satisfied the assumptions checks except for the equal variance assumption. However the model with Year as categorical variable had a more linear pattern than the model with Year as numerical variable.</a:t>
            </a:r>
          </a:p>
        </p:txBody>
      </p:sp>
      <p:sp>
        <p:nvSpPr>
          <p:cNvPr name="TextBox 21" id="21"/>
          <p:cNvSpPr txBox="true"/>
          <p:nvPr/>
        </p:nvSpPr>
        <p:spPr>
          <a:xfrm rot="0">
            <a:off x="9296400" y="6898966"/>
            <a:ext cx="7384643" cy="9055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Higher order model with Year as categorical (Dummy) variable is our chosen final model </a:t>
            </a:r>
          </a:p>
        </p:txBody>
      </p:sp>
      <p:sp>
        <p:nvSpPr>
          <p:cNvPr name="TextBox 22" id="22"/>
          <p:cNvSpPr txBox="true"/>
          <p:nvPr/>
        </p:nvSpPr>
        <p:spPr>
          <a:xfrm rot="0">
            <a:off x="9296400" y="6424634"/>
            <a:ext cx="7384643" cy="448310"/>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Based on these 2 criteria: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75394"/>
            <a:ext cx="18288000" cy="8211606"/>
          </a:xfrm>
          <a:custGeom>
            <a:avLst/>
            <a:gdLst/>
            <a:ahLst/>
            <a:cxnLst/>
            <a:rect r="r" b="b" t="t" l="l"/>
            <a:pathLst>
              <a:path h="8211606" w="18288000">
                <a:moveTo>
                  <a:pt x="0" y="0"/>
                </a:moveTo>
                <a:lnTo>
                  <a:pt x="18288000" y="0"/>
                </a:lnTo>
                <a:lnTo>
                  <a:pt x="18288000" y="8211606"/>
                </a:lnTo>
                <a:lnTo>
                  <a:pt x="0" y="8211606"/>
                </a:lnTo>
                <a:lnTo>
                  <a:pt x="0" y="0"/>
                </a:lnTo>
                <a:close/>
              </a:path>
            </a:pathLst>
          </a:custGeom>
          <a:blipFill>
            <a:blip r:embed="rId3"/>
            <a:stretch>
              <a:fillRect l="0" t="0" r="0" b="0"/>
            </a:stretch>
          </a:blipFill>
        </p:spPr>
      </p:sp>
      <p:sp>
        <p:nvSpPr>
          <p:cNvPr name="TextBox 3" id="3"/>
          <p:cNvSpPr txBox="true"/>
          <p:nvPr/>
        </p:nvSpPr>
        <p:spPr>
          <a:xfrm rot="0">
            <a:off x="0" y="-104775"/>
            <a:ext cx="9144000"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Final Fitted Model</a:t>
            </a:r>
          </a:p>
        </p:txBody>
      </p:sp>
      <p:sp>
        <p:nvSpPr>
          <p:cNvPr name="TextBox 4" id="4"/>
          <p:cNvSpPr txBox="true"/>
          <p:nvPr/>
        </p:nvSpPr>
        <p:spPr>
          <a:xfrm rot="0">
            <a:off x="0" y="1277361"/>
            <a:ext cx="9144000" cy="542925"/>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Codec Pro"/>
              </a:rPr>
              <a:t>The best fit model for predicting life expectancy: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06425"/>
            <a:ext cx="11692896" cy="9680575"/>
          </a:xfrm>
          <a:custGeom>
            <a:avLst/>
            <a:gdLst/>
            <a:ahLst/>
            <a:cxnLst/>
            <a:rect r="r" b="b" t="t" l="l"/>
            <a:pathLst>
              <a:path h="9680575" w="11692896">
                <a:moveTo>
                  <a:pt x="0" y="0"/>
                </a:moveTo>
                <a:lnTo>
                  <a:pt x="11692896" y="0"/>
                </a:lnTo>
                <a:lnTo>
                  <a:pt x="11692896" y="9680575"/>
                </a:lnTo>
                <a:lnTo>
                  <a:pt x="0" y="9680575"/>
                </a:lnTo>
                <a:lnTo>
                  <a:pt x="0" y="0"/>
                </a:lnTo>
                <a:close/>
              </a:path>
            </a:pathLst>
          </a:custGeom>
          <a:blipFill>
            <a:blip r:embed="rId3"/>
            <a:stretch>
              <a:fillRect l="0" t="0" r="0" b="0"/>
            </a:stretch>
          </a:blipFill>
        </p:spPr>
      </p:sp>
      <p:sp>
        <p:nvSpPr>
          <p:cNvPr name="TextBox 3" id="3"/>
          <p:cNvSpPr txBox="true"/>
          <p:nvPr/>
        </p:nvSpPr>
        <p:spPr>
          <a:xfrm rot="0">
            <a:off x="0" y="-104775"/>
            <a:ext cx="11789590" cy="711200"/>
          </a:xfrm>
          <a:prstGeom prst="rect">
            <a:avLst/>
          </a:prstGeom>
        </p:spPr>
        <p:txBody>
          <a:bodyPr anchor="t" rtlCol="false" tIns="0" lIns="0" bIns="0" rIns="0">
            <a:spAutoFit/>
          </a:bodyPr>
          <a:lstStyle/>
          <a:p>
            <a:pPr algn="just" marL="863599" indent="-431800" lvl="1">
              <a:lnSpc>
                <a:spcPts val="5199"/>
              </a:lnSpc>
              <a:buFont typeface="Arial"/>
              <a:buChar char="•"/>
            </a:pPr>
            <a:r>
              <a:rPr lang="en-US" sz="3999">
                <a:solidFill>
                  <a:srgbClr val="000000"/>
                </a:solidFill>
                <a:latin typeface="Codec Pro"/>
              </a:rPr>
              <a:t>Fitted Model with Coefficients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Freeform 2" id="2"/>
          <p:cNvSpPr/>
          <p:nvPr/>
        </p:nvSpPr>
        <p:spPr>
          <a:xfrm flipH="false" flipV="false" rot="0">
            <a:off x="-701374" y="-167608"/>
            <a:ext cx="19690747" cy="13926729"/>
          </a:xfrm>
          <a:custGeom>
            <a:avLst/>
            <a:gdLst/>
            <a:ahLst/>
            <a:cxnLst/>
            <a:rect r="r" b="b" t="t" l="l"/>
            <a:pathLst>
              <a:path h="13926729" w="19690747">
                <a:moveTo>
                  <a:pt x="0" y="0"/>
                </a:moveTo>
                <a:lnTo>
                  <a:pt x="19690748" y="0"/>
                </a:lnTo>
                <a:lnTo>
                  <a:pt x="19690748" y="13926729"/>
                </a:lnTo>
                <a:lnTo>
                  <a:pt x="0" y="13926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1337" y="5844948"/>
            <a:ext cx="3270965" cy="4442052"/>
          </a:xfrm>
          <a:custGeom>
            <a:avLst/>
            <a:gdLst/>
            <a:ahLst/>
            <a:cxnLst/>
            <a:rect r="r" b="b" t="t" l="l"/>
            <a:pathLst>
              <a:path h="4442052" w="3270965">
                <a:moveTo>
                  <a:pt x="0" y="0"/>
                </a:moveTo>
                <a:lnTo>
                  <a:pt x="3270965" y="0"/>
                </a:lnTo>
                <a:lnTo>
                  <a:pt x="3270965" y="4442052"/>
                </a:lnTo>
                <a:lnTo>
                  <a:pt x="0" y="444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08582" y="5844948"/>
            <a:ext cx="3351730" cy="4442052"/>
          </a:xfrm>
          <a:custGeom>
            <a:avLst/>
            <a:gdLst/>
            <a:ahLst/>
            <a:cxnLst/>
            <a:rect r="r" b="b" t="t" l="l"/>
            <a:pathLst>
              <a:path h="4442052" w="3351730">
                <a:moveTo>
                  <a:pt x="0" y="0"/>
                </a:moveTo>
                <a:lnTo>
                  <a:pt x="3351730" y="0"/>
                </a:lnTo>
                <a:lnTo>
                  <a:pt x="3351730" y="4442052"/>
                </a:lnTo>
                <a:lnTo>
                  <a:pt x="0" y="44420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5232380" y="6419245"/>
            <a:ext cx="7823241" cy="1104899"/>
          </a:xfrm>
          <a:prstGeom prst="rect">
            <a:avLst/>
          </a:prstGeom>
        </p:spPr>
        <p:txBody>
          <a:bodyPr anchor="t" rtlCol="false" tIns="0" lIns="0" bIns="0" rIns="0">
            <a:spAutoFit/>
          </a:bodyPr>
          <a:lstStyle/>
          <a:p>
            <a:pPr algn="ctr">
              <a:lnSpc>
                <a:spcPts val="4200"/>
              </a:lnSpc>
            </a:pPr>
            <a:r>
              <a:rPr lang="en-US" sz="3000">
                <a:solidFill>
                  <a:srgbClr val="000000"/>
                </a:solidFill>
                <a:latin typeface="Codec Pro"/>
              </a:rPr>
              <a:t>You know it's tie when you're comfortable seeking one.</a:t>
            </a:r>
          </a:p>
        </p:txBody>
      </p:sp>
      <p:grpSp>
        <p:nvGrpSpPr>
          <p:cNvPr name="Group 6" id="6"/>
          <p:cNvGrpSpPr/>
          <p:nvPr/>
        </p:nvGrpSpPr>
        <p:grpSpPr>
          <a:xfrm rot="0">
            <a:off x="5966246" y="734956"/>
            <a:ext cx="10452788" cy="2113668"/>
            <a:chOff x="0" y="0"/>
            <a:chExt cx="13937051" cy="2818224"/>
          </a:xfrm>
        </p:grpSpPr>
        <p:sp>
          <p:nvSpPr>
            <p:cNvPr name="TextBox 7" id="7"/>
            <p:cNvSpPr txBox="true"/>
            <p:nvPr/>
          </p:nvSpPr>
          <p:spPr>
            <a:xfrm rot="0">
              <a:off x="0" y="0"/>
              <a:ext cx="13937051"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Predicy</a:t>
              </a:r>
            </a:p>
          </p:txBody>
        </p:sp>
        <p:sp>
          <p:nvSpPr>
            <p:cNvPr name="TextBox 8" id="8"/>
            <p:cNvSpPr txBox="true"/>
            <p:nvPr/>
          </p:nvSpPr>
          <p:spPr>
            <a:xfrm rot="0">
              <a:off x="0" y="2271489"/>
              <a:ext cx="13349260" cy="546735"/>
            </a:xfrm>
            <a:prstGeom prst="rect">
              <a:avLst/>
            </a:prstGeom>
          </p:spPr>
          <p:txBody>
            <a:bodyPr anchor="t" rtlCol="false" tIns="0" lIns="0" bIns="0" rIns="0">
              <a:spAutoFit/>
            </a:bodyPr>
            <a:lstStyle/>
            <a:p>
              <a:pPr>
                <a:lnSpc>
                  <a:spcPts val="3120"/>
                </a:lnSpc>
              </a:pPr>
            </a:p>
          </p:txBody>
        </p:sp>
      </p:grpSp>
      <p:sp>
        <p:nvSpPr>
          <p:cNvPr name="Freeform 9" id="9"/>
          <p:cNvSpPr/>
          <p:nvPr/>
        </p:nvSpPr>
        <p:spPr>
          <a:xfrm flipH="false" flipV="false" rot="0">
            <a:off x="-548974" y="-15208"/>
            <a:ext cx="19690747" cy="13926729"/>
          </a:xfrm>
          <a:custGeom>
            <a:avLst/>
            <a:gdLst/>
            <a:ahLst/>
            <a:cxnLst/>
            <a:rect r="r" b="b" t="t" l="l"/>
            <a:pathLst>
              <a:path h="13926729" w="19690747">
                <a:moveTo>
                  <a:pt x="0" y="0"/>
                </a:moveTo>
                <a:lnTo>
                  <a:pt x="19690748" y="0"/>
                </a:lnTo>
                <a:lnTo>
                  <a:pt x="19690748" y="13926729"/>
                </a:lnTo>
                <a:lnTo>
                  <a:pt x="0" y="13926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86229" y="7249205"/>
            <a:ext cx="2203691" cy="2878931"/>
          </a:xfrm>
          <a:custGeom>
            <a:avLst/>
            <a:gdLst/>
            <a:ahLst/>
            <a:cxnLst/>
            <a:rect r="r" b="b" t="t" l="l"/>
            <a:pathLst>
              <a:path h="2878931" w="2203691">
                <a:moveTo>
                  <a:pt x="0" y="0"/>
                </a:moveTo>
                <a:lnTo>
                  <a:pt x="2203691" y="0"/>
                </a:lnTo>
                <a:lnTo>
                  <a:pt x="2203691" y="2878931"/>
                </a:lnTo>
                <a:lnTo>
                  <a:pt x="0" y="2878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068377" y="7524144"/>
            <a:ext cx="2114840" cy="2762856"/>
          </a:xfrm>
          <a:custGeom>
            <a:avLst/>
            <a:gdLst/>
            <a:ahLst/>
            <a:cxnLst/>
            <a:rect r="r" b="b" t="t" l="l"/>
            <a:pathLst>
              <a:path h="2762856" w="2114840">
                <a:moveTo>
                  <a:pt x="0" y="0"/>
                </a:moveTo>
                <a:lnTo>
                  <a:pt x="2114841" y="0"/>
                </a:lnTo>
                <a:lnTo>
                  <a:pt x="2114841" y="2762856"/>
                </a:lnTo>
                <a:lnTo>
                  <a:pt x="0" y="27628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509806" y="5481823"/>
            <a:ext cx="10531407" cy="3534763"/>
          </a:xfrm>
          <a:custGeom>
            <a:avLst/>
            <a:gdLst/>
            <a:ahLst/>
            <a:cxnLst/>
            <a:rect r="r" b="b" t="t" l="l"/>
            <a:pathLst>
              <a:path h="3534763" w="10531407">
                <a:moveTo>
                  <a:pt x="0" y="0"/>
                </a:moveTo>
                <a:lnTo>
                  <a:pt x="10531407" y="0"/>
                </a:lnTo>
                <a:lnTo>
                  <a:pt x="10531407" y="3534763"/>
                </a:lnTo>
                <a:lnTo>
                  <a:pt x="0" y="3534763"/>
                </a:lnTo>
                <a:lnTo>
                  <a:pt x="0" y="0"/>
                </a:lnTo>
                <a:close/>
              </a:path>
            </a:pathLst>
          </a:custGeom>
          <a:blipFill>
            <a:blip r:embed="rId13"/>
            <a:stretch>
              <a:fillRect l="0" t="0" r="0" b="0"/>
            </a:stretch>
          </a:blipFill>
        </p:spPr>
      </p:sp>
      <p:grpSp>
        <p:nvGrpSpPr>
          <p:cNvPr name="Group 13" id="13"/>
          <p:cNvGrpSpPr/>
          <p:nvPr/>
        </p:nvGrpSpPr>
        <p:grpSpPr>
          <a:xfrm rot="0">
            <a:off x="5966246" y="238893"/>
            <a:ext cx="10452788" cy="2113668"/>
            <a:chOff x="0" y="0"/>
            <a:chExt cx="13937051" cy="2818224"/>
          </a:xfrm>
        </p:grpSpPr>
        <p:sp>
          <p:nvSpPr>
            <p:cNvPr name="TextBox 14" id="14"/>
            <p:cNvSpPr txBox="true"/>
            <p:nvPr/>
          </p:nvSpPr>
          <p:spPr>
            <a:xfrm rot="0">
              <a:off x="0" y="0"/>
              <a:ext cx="13937051"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Prediction</a:t>
              </a:r>
            </a:p>
          </p:txBody>
        </p:sp>
        <p:sp>
          <p:nvSpPr>
            <p:cNvPr name="TextBox 15" id="15"/>
            <p:cNvSpPr txBox="true"/>
            <p:nvPr/>
          </p:nvSpPr>
          <p:spPr>
            <a:xfrm rot="0">
              <a:off x="0" y="2271489"/>
              <a:ext cx="13349260" cy="546735"/>
            </a:xfrm>
            <a:prstGeom prst="rect">
              <a:avLst/>
            </a:prstGeom>
          </p:spPr>
          <p:txBody>
            <a:bodyPr anchor="t" rtlCol="false" tIns="0" lIns="0" bIns="0" rIns="0">
              <a:spAutoFit/>
            </a:bodyPr>
            <a:lstStyle/>
            <a:p>
              <a:pPr>
                <a:lnSpc>
                  <a:spcPts val="3120"/>
                </a:lnSpc>
              </a:pPr>
            </a:p>
          </p:txBody>
        </p:sp>
      </p:grpSp>
      <p:sp>
        <p:nvSpPr>
          <p:cNvPr name="TextBox 16" id="16"/>
          <p:cNvSpPr txBox="true"/>
          <p:nvPr/>
        </p:nvSpPr>
        <p:spPr>
          <a:xfrm rot="0">
            <a:off x="1028700" y="2285886"/>
            <a:ext cx="15039677" cy="3160395"/>
          </a:xfrm>
          <a:prstGeom prst="rect">
            <a:avLst/>
          </a:prstGeom>
        </p:spPr>
        <p:txBody>
          <a:bodyPr anchor="t" rtlCol="false" tIns="0" lIns="0" bIns="0" rIns="0">
            <a:spAutoFit/>
          </a:bodyPr>
          <a:lstStyle/>
          <a:p>
            <a:pPr algn="ctr">
              <a:lnSpc>
                <a:spcPts val="3120"/>
              </a:lnSpc>
            </a:pPr>
            <a:r>
              <a:rPr lang="en-US" sz="2400">
                <a:solidFill>
                  <a:srgbClr val="000000"/>
                </a:solidFill>
                <a:latin typeface="Codec Pro"/>
              </a:rPr>
              <a:t>Adult.Mortality=</a:t>
            </a:r>
            <a:r>
              <a:rPr lang="en-US" sz="2400">
                <a:solidFill>
                  <a:srgbClr val="FF3131"/>
                </a:solidFill>
                <a:latin typeface="Codec Pro"/>
              </a:rPr>
              <a:t>200</a:t>
            </a:r>
            <a:r>
              <a:rPr lang="en-US" sz="2400">
                <a:solidFill>
                  <a:srgbClr val="000000"/>
                </a:solidFill>
                <a:latin typeface="Codec Pro"/>
              </a:rPr>
              <a:t> deaths per 1000 population, year_category="Y1"(2000-2005),</a:t>
            </a:r>
          </a:p>
          <a:p>
            <a:pPr algn="ctr">
              <a:lnSpc>
                <a:spcPts val="3120"/>
              </a:lnSpc>
            </a:pPr>
            <a:r>
              <a:rPr lang="en-US" sz="2400">
                <a:solidFill>
                  <a:srgbClr val="000000"/>
                </a:solidFill>
                <a:latin typeface="Codec Pro"/>
              </a:rPr>
              <a:t>Continent="</a:t>
            </a:r>
            <a:r>
              <a:rPr lang="en-US" sz="2400">
                <a:solidFill>
                  <a:srgbClr val="FF3131"/>
                </a:solidFill>
                <a:latin typeface="Codec Pro"/>
              </a:rPr>
              <a:t>Asia</a:t>
            </a:r>
            <a:r>
              <a:rPr lang="en-US" sz="2400">
                <a:solidFill>
                  <a:srgbClr val="000000"/>
                </a:solidFill>
                <a:latin typeface="Codec Pro"/>
              </a:rPr>
              <a:t>", infant.deaths=</a:t>
            </a:r>
            <a:r>
              <a:rPr lang="en-US" sz="2400">
                <a:solidFill>
                  <a:srgbClr val="FF3131"/>
                </a:solidFill>
                <a:latin typeface="Codec Pro"/>
              </a:rPr>
              <a:t>70</a:t>
            </a:r>
            <a:r>
              <a:rPr lang="en-US" sz="2400">
                <a:solidFill>
                  <a:srgbClr val="000000"/>
                </a:solidFill>
                <a:latin typeface="Codec Pro"/>
              </a:rPr>
              <a:t> infants death per 1000 population,</a:t>
            </a:r>
          </a:p>
          <a:p>
            <a:pPr algn="ctr">
              <a:lnSpc>
                <a:spcPts val="3120"/>
              </a:lnSpc>
            </a:pPr>
            <a:r>
              <a:rPr lang="en-US" sz="2400">
                <a:solidFill>
                  <a:srgbClr val="000000"/>
                </a:solidFill>
                <a:latin typeface="Codec Pro"/>
              </a:rPr>
              <a:t>Average Body Mass Index of entire population =</a:t>
            </a:r>
            <a:r>
              <a:rPr lang="en-US" sz="2400">
                <a:solidFill>
                  <a:srgbClr val="FF3131"/>
                </a:solidFill>
                <a:latin typeface="Codec Pro"/>
              </a:rPr>
              <a:t>30</a:t>
            </a:r>
            <a:r>
              <a:rPr lang="en-US" sz="2400">
                <a:solidFill>
                  <a:srgbClr val="000000"/>
                </a:solidFill>
                <a:latin typeface="Codec Pro"/>
              </a:rPr>
              <a:t>, </a:t>
            </a:r>
          </a:p>
          <a:p>
            <a:pPr algn="ctr">
              <a:lnSpc>
                <a:spcPts val="3120"/>
              </a:lnSpc>
            </a:pPr>
            <a:r>
              <a:rPr lang="en-US" sz="2400">
                <a:solidFill>
                  <a:srgbClr val="000000"/>
                </a:solidFill>
                <a:latin typeface="Codec Pro"/>
              </a:rPr>
              <a:t>Polio (Pol3) immunization coverage among 1-year-olds is </a:t>
            </a:r>
            <a:r>
              <a:rPr lang="en-US" sz="2400">
                <a:solidFill>
                  <a:srgbClr val="FF3131"/>
                </a:solidFill>
                <a:latin typeface="Codec Pro"/>
              </a:rPr>
              <a:t>30(%) </a:t>
            </a:r>
            <a:r>
              <a:rPr lang="en-US" sz="2400">
                <a:solidFill>
                  <a:srgbClr val="000000"/>
                </a:solidFill>
                <a:latin typeface="Codec Pro"/>
              </a:rPr>
              <a:t>,</a:t>
            </a:r>
          </a:p>
          <a:p>
            <a:pPr algn="ctr">
              <a:lnSpc>
                <a:spcPts val="3120"/>
              </a:lnSpc>
            </a:pPr>
            <a:r>
              <a:rPr lang="en-US" sz="2400">
                <a:solidFill>
                  <a:srgbClr val="000000"/>
                </a:solidFill>
                <a:latin typeface="Codec Pro"/>
              </a:rPr>
              <a:t>Diphtheria tetanus toxoid and pertussis (DTP3) immunization coverage among 1-year-olds is </a:t>
            </a:r>
            <a:r>
              <a:rPr lang="en-US" sz="2400">
                <a:solidFill>
                  <a:srgbClr val="FF3131"/>
                </a:solidFill>
                <a:latin typeface="Codec Pro"/>
              </a:rPr>
              <a:t>80(%)</a:t>
            </a:r>
            <a:r>
              <a:rPr lang="en-US" sz="2400">
                <a:solidFill>
                  <a:srgbClr val="000000"/>
                </a:solidFill>
                <a:latin typeface="Codec Pro"/>
              </a:rPr>
              <a:t>,</a:t>
            </a:r>
          </a:p>
          <a:p>
            <a:pPr algn="ctr">
              <a:lnSpc>
                <a:spcPts val="3120"/>
              </a:lnSpc>
            </a:pPr>
            <a:r>
              <a:rPr lang="en-US" sz="2400">
                <a:solidFill>
                  <a:srgbClr val="000000"/>
                </a:solidFill>
                <a:latin typeface="Codec Pro"/>
              </a:rPr>
              <a:t>Deaths per 1000 live births HIV/AIDS (0-4 years) is</a:t>
            </a:r>
            <a:r>
              <a:rPr lang="en-US" sz="2400">
                <a:solidFill>
                  <a:srgbClr val="FF3131"/>
                </a:solidFill>
                <a:latin typeface="Codec Pro"/>
              </a:rPr>
              <a:t> 0.1</a:t>
            </a:r>
            <a:r>
              <a:rPr lang="en-US" sz="2400">
                <a:solidFill>
                  <a:srgbClr val="000000"/>
                </a:solidFill>
                <a:latin typeface="Codec Pro"/>
              </a:rPr>
              <a:t>,</a:t>
            </a:r>
          </a:p>
          <a:p>
            <a:pPr algn="ctr">
              <a:lnSpc>
                <a:spcPts val="3120"/>
              </a:lnSpc>
            </a:pPr>
            <a:r>
              <a:rPr lang="en-US" sz="2400">
                <a:solidFill>
                  <a:srgbClr val="000000"/>
                </a:solidFill>
                <a:latin typeface="Codec Pro"/>
              </a:rPr>
              <a:t>Gross Domestic Product per capita (in USD) is </a:t>
            </a:r>
            <a:r>
              <a:rPr lang="en-US" sz="2400">
                <a:solidFill>
                  <a:srgbClr val="FF3131"/>
                </a:solidFill>
                <a:latin typeface="Codec Pro"/>
              </a:rPr>
              <a:t>4000</a:t>
            </a:r>
            <a:r>
              <a:rPr lang="en-US" sz="2400">
                <a:solidFill>
                  <a:srgbClr val="000000"/>
                </a:solidFill>
                <a:latin typeface="Codec Pro"/>
              </a:rPr>
              <a:t>, Population =</a:t>
            </a:r>
            <a:r>
              <a:rPr lang="en-US" sz="2400">
                <a:solidFill>
                  <a:srgbClr val="FF3131"/>
                </a:solidFill>
                <a:latin typeface="Codec Pro"/>
              </a:rPr>
              <a:t>9,880,000</a:t>
            </a:r>
            <a:r>
              <a:rPr lang="en-US" sz="2400">
                <a:solidFill>
                  <a:srgbClr val="000000"/>
                </a:solidFill>
                <a:latin typeface="Codec Pro"/>
              </a:rPr>
              <a:t>,</a:t>
            </a:r>
          </a:p>
          <a:p>
            <a:pPr algn="ctr">
              <a:lnSpc>
                <a:spcPts val="3120"/>
              </a:lnSpc>
              <a:spcBef>
                <a:spcPct val="0"/>
              </a:spcBef>
            </a:pPr>
            <a:r>
              <a:rPr lang="en-US" sz="2400">
                <a:solidFill>
                  <a:srgbClr val="000000"/>
                </a:solidFill>
                <a:latin typeface="Codec Pro"/>
              </a:rPr>
              <a:t>Human Development Index in terms of income composition of resources (index ranging from 0 to 1)= </a:t>
            </a:r>
            <a:r>
              <a:rPr lang="en-US" sz="2400">
                <a:solidFill>
                  <a:srgbClr val="FF3131"/>
                </a:solidFill>
                <a:latin typeface="Codec Pro"/>
              </a:rPr>
              <a:t>0.5</a:t>
            </a:r>
          </a:p>
        </p:txBody>
      </p:sp>
      <p:sp>
        <p:nvSpPr>
          <p:cNvPr name="TextBox 17" id="17"/>
          <p:cNvSpPr txBox="true"/>
          <p:nvPr/>
        </p:nvSpPr>
        <p:spPr>
          <a:xfrm rot="0">
            <a:off x="2937368" y="9328083"/>
            <a:ext cx="10531407" cy="46926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Arimo"/>
              </a:rPr>
              <a:t>We are 95% confident that Predicted Life Expectancy = 68.7</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4583810" y="-502820"/>
            <a:ext cx="12109484" cy="14637837"/>
          </a:xfrm>
          <a:custGeom>
            <a:avLst/>
            <a:gdLst/>
            <a:ahLst/>
            <a:cxnLst/>
            <a:rect r="r" b="b" t="t" l="l"/>
            <a:pathLst>
              <a:path h="14637837" w="12109484">
                <a:moveTo>
                  <a:pt x="0" y="0"/>
                </a:moveTo>
                <a:lnTo>
                  <a:pt x="12109484" y="0"/>
                </a:lnTo>
                <a:lnTo>
                  <a:pt x="12109484" y="14637837"/>
                </a:lnTo>
                <a:lnTo>
                  <a:pt x="0" y="14637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51623" y="1614932"/>
            <a:ext cx="3774283" cy="4827571"/>
          </a:xfrm>
          <a:custGeom>
            <a:avLst/>
            <a:gdLst/>
            <a:ahLst/>
            <a:cxnLst/>
            <a:rect r="r" b="b" t="t" l="l"/>
            <a:pathLst>
              <a:path h="4827571" w="3774283">
                <a:moveTo>
                  <a:pt x="0" y="0"/>
                </a:moveTo>
                <a:lnTo>
                  <a:pt x="3774283" y="0"/>
                </a:lnTo>
                <a:lnTo>
                  <a:pt x="3774283" y="4827571"/>
                </a:lnTo>
                <a:lnTo>
                  <a:pt x="0" y="48275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7898" y="2951050"/>
            <a:ext cx="3623452" cy="4613192"/>
          </a:xfrm>
          <a:custGeom>
            <a:avLst/>
            <a:gdLst/>
            <a:ahLst/>
            <a:cxnLst/>
            <a:rect r="r" b="b" t="t" l="l"/>
            <a:pathLst>
              <a:path h="4613192" w="3623452">
                <a:moveTo>
                  <a:pt x="0" y="0"/>
                </a:moveTo>
                <a:lnTo>
                  <a:pt x="3623452" y="0"/>
                </a:lnTo>
                <a:lnTo>
                  <a:pt x="3623452" y="4613191"/>
                </a:lnTo>
                <a:lnTo>
                  <a:pt x="0" y="4613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651623" y="4260419"/>
            <a:ext cx="3563119" cy="4600271"/>
          </a:xfrm>
          <a:custGeom>
            <a:avLst/>
            <a:gdLst/>
            <a:ahLst/>
            <a:cxnLst/>
            <a:rect r="r" b="b" t="t" l="l"/>
            <a:pathLst>
              <a:path h="4600271" w="3563119">
                <a:moveTo>
                  <a:pt x="0" y="0"/>
                </a:moveTo>
                <a:lnTo>
                  <a:pt x="3563118" y="0"/>
                </a:lnTo>
                <a:lnTo>
                  <a:pt x="3563118" y="4600271"/>
                </a:lnTo>
                <a:lnTo>
                  <a:pt x="0" y="46002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6711831" y="4200632"/>
            <a:ext cx="8188130" cy="2304995"/>
            <a:chOff x="0" y="0"/>
            <a:chExt cx="10917507" cy="3073326"/>
          </a:xfrm>
        </p:grpSpPr>
        <p:sp>
          <p:nvSpPr>
            <p:cNvPr name="TextBox 7" id="7"/>
            <p:cNvSpPr txBox="true"/>
            <p:nvPr/>
          </p:nvSpPr>
          <p:spPr>
            <a:xfrm rot="0">
              <a:off x="0" y="0"/>
              <a:ext cx="10917507" cy="1936750"/>
            </a:xfrm>
            <a:prstGeom prst="rect">
              <a:avLst/>
            </a:prstGeom>
          </p:spPr>
          <p:txBody>
            <a:bodyPr anchor="t" rtlCol="false" tIns="0" lIns="0" bIns="0" rIns="0">
              <a:spAutoFit/>
            </a:bodyPr>
            <a:lstStyle/>
            <a:p>
              <a:pPr algn="ctr">
                <a:lnSpc>
                  <a:spcPts val="11519"/>
                </a:lnSpc>
              </a:pPr>
              <a:r>
                <a:rPr lang="en-US" sz="9600">
                  <a:solidFill>
                    <a:srgbClr val="000000"/>
                  </a:solidFill>
                  <a:latin typeface="Corben"/>
                </a:rPr>
                <a:t>Thank you!</a:t>
              </a:r>
            </a:p>
          </p:txBody>
        </p:sp>
        <p:sp>
          <p:nvSpPr>
            <p:cNvPr name="TextBox 8" id="8"/>
            <p:cNvSpPr txBox="true"/>
            <p:nvPr/>
          </p:nvSpPr>
          <p:spPr>
            <a:xfrm rot="0">
              <a:off x="1174407" y="2378001"/>
              <a:ext cx="8568693" cy="695325"/>
            </a:xfrm>
            <a:prstGeom prst="rect">
              <a:avLst/>
            </a:prstGeom>
          </p:spPr>
          <p:txBody>
            <a:bodyPr anchor="t" rtlCol="false" tIns="0" lIns="0" bIns="0" rIns="0">
              <a:spAutoFit/>
            </a:bodyPr>
            <a:lstStyle/>
            <a:p>
              <a:pPr algn="ctr">
                <a:lnSpc>
                  <a:spcPts val="3900"/>
                </a:lnSpc>
              </a:pPr>
            </a:p>
          </p:txBody>
        </p:sp>
      </p:grpSp>
    </p:spTree>
  </p:cSld>
  <p:clrMapOvr>
    <a:masterClrMapping/>
  </p:clrMapOvr>
</p:sld>
</file>

<file path=ppt/slides/slide35.xml><?xml version="1.0" encoding="utf-8"?>
<p:sld xmlns:p="http://schemas.openxmlformats.org/presentationml/2006/main" xmlns:a="http://schemas.openxmlformats.org/drawingml/2006/main">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286142" y="225057"/>
            <a:ext cx="10452788" cy="2113668"/>
            <a:chOff x="0" y="0"/>
            <a:chExt cx="13937051" cy="2818224"/>
          </a:xfrm>
        </p:grpSpPr>
        <p:sp>
          <p:nvSpPr>
            <p:cNvPr name="TextBox 3" id="3"/>
            <p:cNvSpPr txBox="true"/>
            <p:nvPr/>
          </p:nvSpPr>
          <p:spPr>
            <a:xfrm rot="0">
              <a:off x="0" y="0"/>
              <a:ext cx="13937051"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References</a:t>
              </a:r>
            </a:p>
          </p:txBody>
        </p:sp>
        <p:sp>
          <p:nvSpPr>
            <p:cNvPr name="TextBox 4" id="4"/>
            <p:cNvSpPr txBox="true"/>
            <p:nvPr/>
          </p:nvSpPr>
          <p:spPr>
            <a:xfrm rot="0">
              <a:off x="0" y="2271489"/>
              <a:ext cx="13349260" cy="546735"/>
            </a:xfrm>
            <a:prstGeom prst="rect">
              <a:avLst/>
            </a:prstGeom>
          </p:spPr>
          <p:txBody>
            <a:bodyPr anchor="t" rtlCol="false" tIns="0" lIns="0" bIns="0" rIns="0">
              <a:spAutoFit/>
            </a:bodyPr>
            <a:lstStyle/>
            <a:p>
              <a:pPr>
                <a:lnSpc>
                  <a:spcPts val="3120"/>
                </a:lnSpc>
              </a:pPr>
            </a:p>
          </p:txBody>
        </p:sp>
      </p:grpSp>
      <p:sp>
        <p:nvSpPr>
          <p:cNvPr name="TextBox 5" id="5"/>
          <p:cNvSpPr txBox="true"/>
          <p:nvPr/>
        </p:nvSpPr>
        <p:spPr>
          <a:xfrm rot="0">
            <a:off x="0" y="1830420"/>
            <a:ext cx="18288000" cy="2755265"/>
          </a:xfrm>
          <a:prstGeom prst="rect">
            <a:avLst/>
          </a:prstGeom>
        </p:spPr>
        <p:txBody>
          <a:bodyPr anchor="t" rtlCol="false" tIns="0" lIns="0" bIns="0" rIns="0">
            <a:spAutoFit/>
          </a:bodyPr>
          <a:lstStyle/>
          <a:p>
            <a:pPr>
              <a:lnSpc>
                <a:spcPts val="3639"/>
              </a:lnSpc>
              <a:spcBef>
                <a:spcPct val="0"/>
              </a:spcBef>
            </a:pPr>
            <a:r>
              <a:rPr lang="en-US" sz="2799">
                <a:solidFill>
                  <a:srgbClr val="000000"/>
                </a:solidFill>
                <a:latin typeface="Arimo"/>
              </a:rPr>
              <a:t>Ortiz-Ospina, E. (2017, August 28). “Life Expectancy” – What Does This Actually mean? Our World in Data. https://ourworldindata.org/life-expectancy-how-is-it-calculated-and-how-should-it-be-interpreted</a:t>
            </a:r>
          </a:p>
          <a:p>
            <a:pPr>
              <a:lnSpc>
                <a:spcPts val="3639"/>
              </a:lnSpc>
              <a:spcBef>
                <a:spcPct val="0"/>
              </a:spcBef>
            </a:pPr>
            <a:r>
              <a:rPr lang="en-US" sz="2799">
                <a:solidFill>
                  <a:srgbClr val="000000"/>
                </a:solidFill>
                <a:latin typeface="Arimo"/>
              </a:rPr>
              <a:t>Rajarshi, K. (2017). </a:t>
            </a:r>
          </a:p>
          <a:p>
            <a:pPr>
              <a:lnSpc>
                <a:spcPts val="3639"/>
              </a:lnSpc>
              <a:spcBef>
                <a:spcPct val="0"/>
              </a:spcBef>
            </a:pPr>
          </a:p>
          <a:p>
            <a:pPr>
              <a:lnSpc>
                <a:spcPts val="3639"/>
              </a:lnSpc>
              <a:spcBef>
                <a:spcPct val="0"/>
              </a:spcBef>
            </a:pPr>
            <a:r>
              <a:rPr lang="en-US" sz="2799">
                <a:solidFill>
                  <a:srgbClr val="000000"/>
                </a:solidFill>
                <a:latin typeface="Arimo"/>
              </a:rPr>
              <a:t>Life Expectancy (WHO). </a:t>
            </a:r>
          </a:p>
          <a:p>
            <a:pPr>
              <a:lnSpc>
                <a:spcPts val="3639"/>
              </a:lnSpc>
              <a:spcBef>
                <a:spcPct val="0"/>
              </a:spcBef>
            </a:pPr>
            <a:r>
              <a:rPr lang="en-US" sz="2799">
                <a:solidFill>
                  <a:srgbClr val="000000"/>
                </a:solidFill>
                <a:latin typeface="Arimo"/>
              </a:rPr>
              <a:t>Www.kaggle.com. https://www.kaggle.com/datasets/kumarajarshi/life-expectancy-who/data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2382565" y="-2495336"/>
            <a:ext cx="13865227" cy="17060123"/>
          </a:xfrm>
          <a:custGeom>
            <a:avLst/>
            <a:gdLst/>
            <a:ahLst/>
            <a:cxnLst/>
            <a:rect r="r" b="b" t="t" l="l"/>
            <a:pathLst>
              <a:path h="17060123" w="13865227">
                <a:moveTo>
                  <a:pt x="0" y="0"/>
                </a:moveTo>
                <a:lnTo>
                  <a:pt x="13865228" y="0"/>
                </a:lnTo>
                <a:lnTo>
                  <a:pt x="13865228" y="17060124"/>
                </a:lnTo>
                <a:lnTo>
                  <a:pt x="0" y="17060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623" y="1992612"/>
            <a:ext cx="6473250" cy="1753590"/>
          </a:xfrm>
          <a:custGeom>
            <a:avLst/>
            <a:gdLst/>
            <a:ahLst/>
            <a:cxnLst/>
            <a:rect r="r" b="b" t="t" l="l"/>
            <a:pathLst>
              <a:path h="1753590" w="6473250">
                <a:moveTo>
                  <a:pt x="0" y="0"/>
                </a:moveTo>
                <a:lnTo>
                  <a:pt x="6473250" y="0"/>
                </a:lnTo>
                <a:lnTo>
                  <a:pt x="6473250" y="1753589"/>
                </a:lnTo>
                <a:lnTo>
                  <a:pt x="0" y="1753589"/>
                </a:lnTo>
                <a:lnTo>
                  <a:pt x="0" y="0"/>
                </a:lnTo>
                <a:close/>
              </a:path>
            </a:pathLst>
          </a:custGeom>
          <a:blipFill>
            <a:blip r:embed="rId5"/>
            <a:stretch>
              <a:fillRect l="0" t="0" r="0" b="0"/>
            </a:stretch>
          </a:blipFill>
        </p:spPr>
      </p:sp>
      <p:sp>
        <p:nvSpPr>
          <p:cNvPr name="Freeform 4" id="4"/>
          <p:cNvSpPr/>
          <p:nvPr/>
        </p:nvSpPr>
        <p:spPr>
          <a:xfrm flipH="false" flipV="false" rot="0">
            <a:off x="229623" y="4457048"/>
            <a:ext cx="6473250" cy="2109952"/>
          </a:xfrm>
          <a:custGeom>
            <a:avLst/>
            <a:gdLst/>
            <a:ahLst/>
            <a:cxnLst/>
            <a:rect r="r" b="b" t="t" l="l"/>
            <a:pathLst>
              <a:path h="2109952" w="6473250">
                <a:moveTo>
                  <a:pt x="0" y="0"/>
                </a:moveTo>
                <a:lnTo>
                  <a:pt x="6473250" y="0"/>
                </a:lnTo>
                <a:lnTo>
                  <a:pt x="6473250" y="2109952"/>
                </a:lnTo>
                <a:lnTo>
                  <a:pt x="0" y="2109952"/>
                </a:lnTo>
                <a:lnTo>
                  <a:pt x="0" y="0"/>
                </a:lnTo>
                <a:close/>
              </a:path>
            </a:pathLst>
          </a:custGeom>
          <a:blipFill>
            <a:blip r:embed="rId6"/>
            <a:stretch>
              <a:fillRect l="0" t="0" r="0" b="0"/>
            </a:stretch>
          </a:blipFill>
        </p:spPr>
      </p:sp>
      <p:sp>
        <p:nvSpPr>
          <p:cNvPr name="TextBox 5" id="5"/>
          <p:cNvSpPr txBox="true"/>
          <p:nvPr/>
        </p:nvSpPr>
        <p:spPr>
          <a:xfrm rot="0">
            <a:off x="6927944" y="881778"/>
            <a:ext cx="10002065" cy="9098566"/>
          </a:xfrm>
          <a:prstGeom prst="rect">
            <a:avLst/>
          </a:prstGeom>
        </p:spPr>
        <p:txBody>
          <a:bodyPr anchor="t" rtlCol="false" tIns="0" lIns="0" bIns="0" rIns="0">
            <a:spAutoFit/>
          </a:bodyPr>
          <a:lstStyle/>
          <a:p>
            <a:pPr>
              <a:lnSpc>
                <a:spcPts val="5163"/>
              </a:lnSpc>
            </a:pPr>
            <a:r>
              <a:rPr lang="en-US" sz="3442">
                <a:solidFill>
                  <a:srgbClr val="000000"/>
                </a:solidFill>
                <a:latin typeface="Codec Pro"/>
              </a:rPr>
              <a:t>Data Source</a:t>
            </a:r>
          </a:p>
          <a:p>
            <a:pPr marL="743233" indent="-371616" lvl="1">
              <a:lnSpc>
                <a:spcPts val="5163"/>
              </a:lnSpc>
              <a:buFont typeface="Arial"/>
              <a:buChar char="•"/>
            </a:pPr>
            <a:r>
              <a:rPr lang="en-US" sz="3442">
                <a:solidFill>
                  <a:srgbClr val="000000"/>
                </a:solidFill>
                <a:latin typeface="Codec Pro"/>
              </a:rPr>
              <a:t>Open Data Source</a:t>
            </a:r>
          </a:p>
          <a:p>
            <a:pPr marL="743233" indent="-371616" lvl="1">
              <a:lnSpc>
                <a:spcPts val="5163"/>
              </a:lnSpc>
              <a:buFont typeface="Arial"/>
              <a:buChar char="•"/>
            </a:pPr>
            <a:r>
              <a:rPr lang="en-US" sz="3442">
                <a:solidFill>
                  <a:srgbClr val="000000"/>
                </a:solidFill>
                <a:latin typeface="Codec Pro"/>
              </a:rPr>
              <a:t>Kaggle, Global Health Observatory (WHO), United Nations Website.</a:t>
            </a:r>
          </a:p>
          <a:p>
            <a:pPr>
              <a:lnSpc>
                <a:spcPts val="5163"/>
              </a:lnSpc>
            </a:pPr>
            <a:r>
              <a:rPr lang="en-US" sz="3442">
                <a:solidFill>
                  <a:srgbClr val="000000"/>
                </a:solidFill>
                <a:latin typeface="Codec Pro"/>
              </a:rPr>
              <a:t>Scope</a:t>
            </a:r>
          </a:p>
          <a:p>
            <a:pPr marL="743233" indent="-371616" lvl="1">
              <a:lnSpc>
                <a:spcPts val="5163"/>
              </a:lnSpc>
              <a:buFont typeface="Arial"/>
              <a:buChar char="•"/>
            </a:pPr>
            <a:r>
              <a:rPr lang="en-US" sz="3442">
                <a:solidFill>
                  <a:srgbClr val="000000"/>
                </a:solidFill>
                <a:latin typeface="Codec Pro"/>
              </a:rPr>
              <a:t>193 countries</a:t>
            </a:r>
          </a:p>
          <a:p>
            <a:pPr marL="743233" indent="-371616" lvl="1">
              <a:lnSpc>
                <a:spcPts val="5163"/>
              </a:lnSpc>
              <a:buFont typeface="Arial"/>
              <a:buChar char="•"/>
            </a:pPr>
            <a:r>
              <a:rPr lang="en-US" sz="3442">
                <a:solidFill>
                  <a:srgbClr val="000000"/>
                </a:solidFill>
                <a:latin typeface="Codec Pro"/>
              </a:rPr>
              <a:t>Spans Years 2000 to 2015</a:t>
            </a:r>
          </a:p>
          <a:p>
            <a:pPr>
              <a:lnSpc>
                <a:spcPts val="5163"/>
              </a:lnSpc>
            </a:pPr>
            <a:r>
              <a:rPr lang="en-US" sz="3442">
                <a:solidFill>
                  <a:srgbClr val="000000"/>
                </a:solidFill>
                <a:latin typeface="Codec Pro"/>
              </a:rPr>
              <a:t>Dataset Shape</a:t>
            </a:r>
          </a:p>
          <a:p>
            <a:pPr marL="743233" indent="-371616" lvl="1">
              <a:lnSpc>
                <a:spcPts val="5163"/>
              </a:lnSpc>
              <a:buFont typeface="Arial"/>
              <a:buChar char="•"/>
            </a:pPr>
            <a:r>
              <a:rPr lang="en-US" sz="3442">
                <a:solidFill>
                  <a:srgbClr val="000000"/>
                </a:solidFill>
                <a:latin typeface="Codec Pro"/>
              </a:rPr>
              <a:t>2938 rows and 22 columns </a:t>
            </a:r>
          </a:p>
          <a:p>
            <a:pPr>
              <a:lnSpc>
                <a:spcPts val="5163"/>
              </a:lnSpc>
            </a:pPr>
            <a:r>
              <a:rPr lang="en-US" sz="3442">
                <a:solidFill>
                  <a:srgbClr val="000000"/>
                </a:solidFill>
                <a:latin typeface="Codec Pro"/>
              </a:rPr>
              <a:t>Challenge</a:t>
            </a:r>
          </a:p>
          <a:p>
            <a:pPr marL="743233" indent="-371616" lvl="1">
              <a:lnSpc>
                <a:spcPts val="5163"/>
              </a:lnSpc>
              <a:buFont typeface="Arial"/>
              <a:buChar char="•"/>
            </a:pPr>
            <a:r>
              <a:rPr lang="en-US" sz="3442">
                <a:solidFill>
                  <a:srgbClr val="000000"/>
                </a:solidFill>
                <a:latin typeface="Codec Pro"/>
              </a:rPr>
              <a:t>2563 null values</a:t>
            </a:r>
          </a:p>
          <a:p>
            <a:pPr>
              <a:lnSpc>
                <a:spcPts val="5163"/>
              </a:lnSpc>
            </a:pPr>
          </a:p>
          <a:p>
            <a:pPr algn="ctr">
              <a:lnSpc>
                <a:spcPts val="5163"/>
              </a:lnSpc>
            </a:pPr>
          </a:p>
          <a:p>
            <a:pPr algn="ctr">
              <a:lnSpc>
                <a:spcPts val="5163"/>
              </a:lnSpc>
            </a:pPr>
          </a:p>
        </p:txBody>
      </p:sp>
      <p:sp>
        <p:nvSpPr>
          <p:cNvPr name="Freeform 6" id="6"/>
          <p:cNvSpPr/>
          <p:nvPr/>
        </p:nvSpPr>
        <p:spPr>
          <a:xfrm flipH="false" flipV="false" rot="0">
            <a:off x="229623" y="6747975"/>
            <a:ext cx="5008292" cy="3579191"/>
          </a:xfrm>
          <a:custGeom>
            <a:avLst/>
            <a:gdLst/>
            <a:ahLst/>
            <a:cxnLst/>
            <a:rect r="r" b="b" t="t" l="l"/>
            <a:pathLst>
              <a:path h="3579191" w="5008292">
                <a:moveTo>
                  <a:pt x="0" y="0"/>
                </a:moveTo>
                <a:lnTo>
                  <a:pt x="5008291" y="0"/>
                </a:lnTo>
                <a:lnTo>
                  <a:pt x="5008291" y="3579191"/>
                </a:lnTo>
                <a:lnTo>
                  <a:pt x="0" y="3579191"/>
                </a:lnTo>
                <a:lnTo>
                  <a:pt x="0" y="0"/>
                </a:lnTo>
                <a:close/>
              </a:path>
            </a:pathLst>
          </a:custGeom>
          <a:blipFill>
            <a:blip r:embed="rId7"/>
            <a:stretch>
              <a:fillRect l="0" t="0" r="0" b="0"/>
            </a:stretch>
          </a:blipFill>
        </p:spPr>
      </p:sp>
      <p:sp>
        <p:nvSpPr>
          <p:cNvPr name="TextBox 7" id="7"/>
          <p:cNvSpPr txBox="true"/>
          <p:nvPr/>
        </p:nvSpPr>
        <p:spPr>
          <a:xfrm rot="0">
            <a:off x="576393" y="513514"/>
            <a:ext cx="7000080" cy="1295400"/>
          </a:xfrm>
          <a:prstGeom prst="rect">
            <a:avLst/>
          </a:prstGeom>
        </p:spPr>
        <p:txBody>
          <a:bodyPr anchor="t" rtlCol="false" tIns="0" lIns="0" bIns="0" rIns="0">
            <a:spAutoFit/>
          </a:bodyPr>
          <a:lstStyle/>
          <a:p>
            <a:pPr>
              <a:lnSpc>
                <a:spcPts val="10200"/>
              </a:lnSpc>
            </a:pPr>
            <a:r>
              <a:rPr lang="en-US" sz="8500">
                <a:solidFill>
                  <a:srgbClr val="000000"/>
                </a:solidFill>
                <a:latin typeface="Corben"/>
              </a:rPr>
              <a:t>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1839263" y="-1797393"/>
            <a:ext cx="13865227" cy="17060123"/>
          </a:xfrm>
          <a:custGeom>
            <a:avLst/>
            <a:gdLst/>
            <a:ahLst/>
            <a:cxnLst/>
            <a:rect r="r" b="b" t="t" l="l"/>
            <a:pathLst>
              <a:path h="17060123" w="13865227">
                <a:moveTo>
                  <a:pt x="0" y="0"/>
                </a:moveTo>
                <a:lnTo>
                  <a:pt x="13865227" y="0"/>
                </a:lnTo>
                <a:lnTo>
                  <a:pt x="13865227" y="17060124"/>
                </a:lnTo>
                <a:lnTo>
                  <a:pt x="0" y="17060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28415" y="328891"/>
            <a:ext cx="8329883" cy="699809"/>
          </a:xfrm>
          <a:prstGeom prst="rect">
            <a:avLst/>
          </a:prstGeom>
        </p:spPr>
        <p:txBody>
          <a:bodyPr anchor="t" rtlCol="false" tIns="0" lIns="0" bIns="0" rIns="0">
            <a:spAutoFit/>
          </a:bodyPr>
          <a:lstStyle/>
          <a:p>
            <a:pPr>
              <a:lnSpc>
                <a:spcPts val="5510"/>
              </a:lnSpc>
            </a:pPr>
            <a:r>
              <a:rPr lang="en-US" sz="4592">
                <a:solidFill>
                  <a:srgbClr val="000000"/>
                </a:solidFill>
                <a:latin typeface="Corben"/>
              </a:rPr>
              <a:t>Variable Summary</a:t>
            </a:r>
          </a:p>
        </p:txBody>
      </p:sp>
      <p:sp>
        <p:nvSpPr>
          <p:cNvPr name="Freeform 4" id="4"/>
          <p:cNvSpPr/>
          <p:nvPr/>
        </p:nvSpPr>
        <p:spPr>
          <a:xfrm flipH="false" flipV="false" rot="0">
            <a:off x="3530324" y="1248061"/>
            <a:ext cx="10686991" cy="8841446"/>
          </a:xfrm>
          <a:custGeom>
            <a:avLst/>
            <a:gdLst/>
            <a:ahLst/>
            <a:cxnLst/>
            <a:rect r="r" b="b" t="t" l="l"/>
            <a:pathLst>
              <a:path h="8841446" w="10686991">
                <a:moveTo>
                  <a:pt x="0" y="0"/>
                </a:moveTo>
                <a:lnTo>
                  <a:pt x="10686991" y="0"/>
                </a:lnTo>
                <a:lnTo>
                  <a:pt x="10686991" y="8841446"/>
                </a:lnTo>
                <a:lnTo>
                  <a:pt x="0" y="884144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546043" y="3354501"/>
            <a:ext cx="3828425" cy="3577999"/>
            <a:chOff x="0" y="0"/>
            <a:chExt cx="4310905" cy="4028919"/>
          </a:xfrm>
        </p:grpSpPr>
        <p:sp>
          <p:nvSpPr>
            <p:cNvPr name="Freeform 3" id="3"/>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4" id="4"/>
          <p:cNvGrpSpPr/>
          <p:nvPr/>
        </p:nvGrpSpPr>
        <p:grpSpPr>
          <a:xfrm rot="0">
            <a:off x="160462" y="297475"/>
            <a:ext cx="16713257" cy="2113668"/>
            <a:chOff x="0" y="0"/>
            <a:chExt cx="22284342" cy="2818224"/>
          </a:xfrm>
        </p:grpSpPr>
        <p:sp>
          <p:nvSpPr>
            <p:cNvPr name="TextBox 5" id="5"/>
            <p:cNvSpPr txBox="true"/>
            <p:nvPr/>
          </p:nvSpPr>
          <p:spPr>
            <a:xfrm rot="0">
              <a:off x="0" y="0"/>
              <a:ext cx="22284342" cy="1727200"/>
            </a:xfrm>
            <a:prstGeom prst="rect">
              <a:avLst/>
            </a:prstGeom>
          </p:spPr>
          <p:txBody>
            <a:bodyPr anchor="t" rtlCol="false" tIns="0" lIns="0" bIns="0" rIns="0">
              <a:spAutoFit/>
            </a:bodyPr>
            <a:lstStyle/>
            <a:p>
              <a:pPr>
                <a:lnSpc>
                  <a:spcPts val="10200"/>
                </a:lnSpc>
              </a:pPr>
              <a:r>
                <a:rPr lang="en-US" sz="8500">
                  <a:solidFill>
                    <a:srgbClr val="000000"/>
                  </a:solidFill>
                  <a:latin typeface="Corben"/>
                </a:rPr>
                <a:t>Analysis Methodology</a:t>
              </a:r>
            </a:p>
          </p:txBody>
        </p:sp>
        <p:sp>
          <p:nvSpPr>
            <p:cNvPr name="TextBox 6" id="6"/>
            <p:cNvSpPr txBox="true"/>
            <p:nvPr/>
          </p:nvSpPr>
          <p:spPr>
            <a:xfrm rot="0">
              <a:off x="0" y="2271489"/>
              <a:ext cx="21344506" cy="546735"/>
            </a:xfrm>
            <a:prstGeom prst="rect">
              <a:avLst/>
            </a:prstGeom>
          </p:spPr>
          <p:txBody>
            <a:bodyPr anchor="t" rtlCol="false" tIns="0" lIns="0" bIns="0" rIns="0">
              <a:spAutoFit/>
            </a:bodyPr>
            <a:lstStyle/>
            <a:p>
              <a:pPr>
                <a:lnSpc>
                  <a:spcPts val="3120"/>
                </a:lnSpc>
              </a:pPr>
            </a:p>
          </p:txBody>
        </p:sp>
      </p:grpSp>
      <p:grpSp>
        <p:nvGrpSpPr>
          <p:cNvPr name="Group 7" id="7"/>
          <p:cNvGrpSpPr/>
          <p:nvPr/>
        </p:nvGrpSpPr>
        <p:grpSpPr>
          <a:xfrm rot="0">
            <a:off x="550497" y="4039380"/>
            <a:ext cx="3828425" cy="1808190"/>
            <a:chOff x="0" y="0"/>
            <a:chExt cx="5104566" cy="2410920"/>
          </a:xfrm>
        </p:grpSpPr>
        <p:sp>
          <p:nvSpPr>
            <p:cNvPr name="TextBox 8" id="8"/>
            <p:cNvSpPr txBox="true"/>
            <p:nvPr/>
          </p:nvSpPr>
          <p:spPr>
            <a:xfrm rot="0">
              <a:off x="0" y="-85725"/>
              <a:ext cx="5104566" cy="695325"/>
            </a:xfrm>
            <a:prstGeom prst="rect">
              <a:avLst/>
            </a:prstGeom>
          </p:spPr>
          <p:txBody>
            <a:bodyPr anchor="t" rtlCol="false" tIns="0" lIns="0" bIns="0" rIns="0">
              <a:spAutoFit/>
            </a:bodyPr>
            <a:lstStyle/>
            <a:p>
              <a:pPr algn="ctr">
                <a:lnSpc>
                  <a:spcPts val="3900"/>
                </a:lnSpc>
              </a:pPr>
              <a:r>
                <a:rPr lang="en-US" sz="3000">
                  <a:solidFill>
                    <a:srgbClr val="000000"/>
                  </a:solidFill>
                  <a:latin typeface="Codec Pro Bold"/>
                </a:rPr>
                <a:t>Data Wrangling </a:t>
              </a:r>
            </a:p>
          </p:txBody>
        </p:sp>
        <p:sp>
          <p:nvSpPr>
            <p:cNvPr name="TextBox 9" id="9"/>
            <p:cNvSpPr txBox="true"/>
            <p:nvPr/>
          </p:nvSpPr>
          <p:spPr>
            <a:xfrm rot="0">
              <a:off x="0" y="822786"/>
              <a:ext cx="5104566" cy="1588135"/>
            </a:xfrm>
            <a:prstGeom prst="rect">
              <a:avLst/>
            </a:prstGeom>
          </p:spPr>
          <p:txBody>
            <a:bodyPr anchor="t" rtlCol="false" tIns="0" lIns="0" bIns="0" rIns="0">
              <a:spAutoFit/>
            </a:bodyPr>
            <a:lstStyle/>
            <a:p>
              <a:pPr algn="ctr">
                <a:lnSpc>
                  <a:spcPts val="3120"/>
                </a:lnSpc>
              </a:pPr>
              <a:r>
                <a:rPr lang="en-US" sz="2400">
                  <a:solidFill>
                    <a:srgbClr val="000000"/>
                  </a:solidFill>
                  <a:latin typeface="Codec Pro"/>
                </a:rPr>
                <a:t>Removed missing values</a:t>
              </a:r>
            </a:p>
            <a:p>
              <a:pPr algn="ctr">
                <a:lnSpc>
                  <a:spcPts val="3120"/>
                </a:lnSpc>
              </a:pPr>
              <a:r>
                <a:rPr lang="en-US" sz="2400">
                  <a:solidFill>
                    <a:srgbClr val="000000"/>
                  </a:solidFill>
                  <a:latin typeface="Codec Pro"/>
                </a:rPr>
                <a:t>Filled the rest missing values </a:t>
              </a:r>
            </a:p>
          </p:txBody>
        </p:sp>
      </p:grpSp>
      <p:grpSp>
        <p:nvGrpSpPr>
          <p:cNvPr name="Group 10" id="10"/>
          <p:cNvGrpSpPr/>
          <p:nvPr/>
        </p:nvGrpSpPr>
        <p:grpSpPr>
          <a:xfrm rot="0">
            <a:off x="5074247" y="3354501"/>
            <a:ext cx="3828425" cy="3577999"/>
            <a:chOff x="0" y="0"/>
            <a:chExt cx="4310905" cy="4028919"/>
          </a:xfrm>
        </p:grpSpPr>
        <p:sp>
          <p:nvSpPr>
            <p:cNvPr name="Freeform 11" id="11"/>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12" id="12"/>
          <p:cNvGrpSpPr/>
          <p:nvPr/>
        </p:nvGrpSpPr>
        <p:grpSpPr>
          <a:xfrm rot="0">
            <a:off x="5074247" y="4039380"/>
            <a:ext cx="3828425" cy="1808190"/>
            <a:chOff x="0" y="0"/>
            <a:chExt cx="5104566" cy="2410920"/>
          </a:xfrm>
        </p:grpSpPr>
        <p:sp>
          <p:nvSpPr>
            <p:cNvPr name="TextBox 13" id="13"/>
            <p:cNvSpPr txBox="true"/>
            <p:nvPr/>
          </p:nvSpPr>
          <p:spPr>
            <a:xfrm rot="0">
              <a:off x="0" y="-85725"/>
              <a:ext cx="5104566" cy="695325"/>
            </a:xfrm>
            <a:prstGeom prst="rect">
              <a:avLst/>
            </a:prstGeom>
          </p:spPr>
          <p:txBody>
            <a:bodyPr anchor="t" rtlCol="false" tIns="0" lIns="0" bIns="0" rIns="0">
              <a:spAutoFit/>
            </a:bodyPr>
            <a:lstStyle/>
            <a:p>
              <a:pPr algn="ctr">
                <a:lnSpc>
                  <a:spcPts val="3900"/>
                </a:lnSpc>
              </a:pPr>
              <a:r>
                <a:rPr lang="en-US" sz="3000">
                  <a:solidFill>
                    <a:srgbClr val="000000"/>
                  </a:solidFill>
                  <a:latin typeface="Codec Pro Bold"/>
                </a:rPr>
                <a:t>Model Selection</a:t>
              </a:r>
            </a:p>
          </p:txBody>
        </p:sp>
        <p:sp>
          <p:nvSpPr>
            <p:cNvPr name="TextBox 14" id="14"/>
            <p:cNvSpPr txBox="true"/>
            <p:nvPr/>
          </p:nvSpPr>
          <p:spPr>
            <a:xfrm rot="0">
              <a:off x="0" y="822786"/>
              <a:ext cx="5104566" cy="1588135"/>
            </a:xfrm>
            <a:prstGeom prst="rect">
              <a:avLst/>
            </a:prstGeom>
          </p:spPr>
          <p:txBody>
            <a:bodyPr anchor="t" rtlCol="false" tIns="0" lIns="0" bIns="0" rIns="0">
              <a:spAutoFit/>
            </a:bodyPr>
            <a:lstStyle/>
            <a:p>
              <a:pPr algn="ctr">
                <a:lnSpc>
                  <a:spcPts val="3120"/>
                </a:lnSpc>
              </a:pPr>
              <a:r>
                <a:rPr lang="en-US" sz="2400">
                  <a:solidFill>
                    <a:srgbClr val="000000"/>
                  </a:solidFill>
                  <a:latin typeface="Codec Pro"/>
                </a:rPr>
                <a:t>Used different techniques and chose the final    one based on performance</a:t>
              </a:r>
            </a:p>
          </p:txBody>
        </p:sp>
      </p:grpSp>
      <p:grpSp>
        <p:nvGrpSpPr>
          <p:cNvPr name="Group 15" id="15"/>
          <p:cNvGrpSpPr/>
          <p:nvPr/>
        </p:nvGrpSpPr>
        <p:grpSpPr>
          <a:xfrm rot="0">
            <a:off x="9597997" y="3354501"/>
            <a:ext cx="3828425" cy="3577999"/>
            <a:chOff x="0" y="0"/>
            <a:chExt cx="4310905" cy="4028919"/>
          </a:xfrm>
        </p:grpSpPr>
        <p:sp>
          <p:nvSpPr>
            <p:cNvPr name="Freeform 16" id="16"/>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17" id="17"/>
          <p:cNvGrpSpPr/>
          <p:nvPr/>
        </p:nvGrpSpPr>
        <p:grpSpPr>
          <a:xfrm rot="0">
            <a:off x="9564940" y="4039380"/>
            <a:ext cx="3590840" cy="2893120"/>
            <a:chOff x="0" y="0"/>
            <a:chExt cx="4787787" cy="3857493"/>
          </a:xfrm>
        </p:grpSpPr>
        <p:sp>
          <p:nvSpPr>
            <p:cNvPr name="TextBox 18" id="18"/>
            <p:cNvSpPr txBox="true"/>
            <p:nvPr/>
          </p:nvSpPr>
          <p:spPr>
            <a:xfrm rot="0">
              <a:off x="0" y="-76200"/>
              <a:ext cx="4787787" cy="1267386"/>
            </a:xfrm>
            <a:prstGeom prst="rect">
              <a:avLst/>
            </a:prstGeom>
          </p:spPr>
          <p:txBody>
            <a:bodyPr anchor="t" rtlCol="false" tIns="0" lIns="0" bIns="0" rIns="0">
              <a:spAutoFit/>
            </a:bodyPr>
            <a:lstStyle/>
            <a:p>
              <a:pPr algn="ctr">
                <a:lnSpc>
                  <a:spcPts val="3657"/>
                </a:lnSpc>
              </a:pPr>
              <a:r>
                <a:rPr lang="en-US" sz="2813">
                  <a:solidFill>
                    <a:srgbClr val="000000"/>
                  </a:solidFill>
                  <a:latin typeface="Codec Pro Bold"/>
                </a:rPr>
                <a:t>Regression Assumptions</a:t>
              </a:r>
            </a:p>
          </p:txBody>
        </p:sp>
        <p:sp>
          <p:nvSpPr>
            <p:cNvPr name="TextBox 19" id="19"/>
            <p:cNvSpPr txBox="true"/>
            <p:nvPr/>
          </p:nvSpPr>
          <p:spPr>
            <a:xfrm rot="0">
              <a:off x="0" y="1387004"/>
              <a:ext cx="4787787" cy="2470489"/>
            </a:xfrm>
            <a:prstGeom prst="rect">
              <a:avLst/>
            </a:prstGeom>
          </p:spPr>
          <p:txBody>
            <a:bodyPr anchor="t" rtlCol="false" tIns="0" lIns="0" bIns="0" rIns="0">
              <a:spAutoFit/>
            </a:bodyPr>
            <a:lstStyle/>
            <a:p>
              <a:pPr algn="ctr">
                <a:lnSpc>
                  <a:spcPts val="2926"/>
                </a:lnSpc>
              </a:pPr>
            </a:p>
            <a:p>
              <a:pPr algn="ctr">
                <a:lnSpc>
                  <a:spcPts val="2926"/>
                </a:lnSpc>
              </a:pPr>
              <a:r>
                <a:rPr lang="en-US" sz="2251">
                  <a:solidFill>
                    <a:srgbClr val="000000"/>
                  </a:solidFill>
                  <a:latin typeface="Codec Pro"/>
                </a:rPr>
                <a:t>Linearity, Independence, Normality, Equal Variance, Multicollinearity, Outliers</a:t>
              </a:r>
            </a:p>
          </p:txBody>
        </p:sp>
      </p:grpSp>
      <p:grpSp>
        <p:nvGrpSpPr>
          <p:cNvPr name="Group 20" id="20"/>
          <p:cNvGrpSpPr/>
          <p:nvPr/>
        </p:nvGrpSpPr>
        <p:grpSpPr>
          <a:xfrm rot="0">
            <a:off x="14055632" y="3354501"/>
            <a:ext cx="3828425" cy="3577999"/>
            <a:chOff x="0" y="0"/>
            <a:chExt cx="4310905" cy="4028919"/>
          </a:xfrm>
        </p:grpSpPr>
        <p:sp>
          <p:nvSpPr>
            <p:cNvPr name="Freeform 21" id="21"/>
            <p:cNvSpPr/>
            <p:nvPr/>
          </p:nvSpPr>
          <p:spPr>
            <a:xfrm flipH="false" flipV="false" rot="0">
              <a:off x="0" y="0"/>
              <a:ext cx="4310905" cy="4028919"/>
            </a:xfrm>
            <a:custGeom>
              <a:avLst/>
              <a:gdLst/>
              <a:ahLst/>
              <a:cxnLst/>
              <a:rect r="r" b="b" t="t" l="l"/>
              <a:pathLst>
                <a:path h="4028919" w="4310905">
                  <a:moveTo>
                    <a:pt x="4186444" y="4028918"/>
                  </a:moveTo>
                  <a:lnTo>
                    <a:pt x="124460" y="4028918"/>
                  </a:lnTo>
                  <a:cubicBezTo>
                    <a:pt x="55880" y="4028918"/>
                    <a:pt x="0" y="3973038"/>
                    <a:pt x="0" y="3904459"/>
                  </a:cubicBezTo>
                  <a:lnTo>
                    <a:pt x="0" y="124460"/>
                  </a:lnTo>
                  <a:cubicBezTo>
                    <a:pt x="0" y="55880"/>
                    <a:pt x="55880" y="0"/>
                    <a:pt x="124460" y="0"/>
                  </a:cubicBezTo>
                  <a:lnTo>
                    <a:pt x="4186444" y="0"/>
                  </a:lnTo>
                  <a:cubicBezTo>
                    <a:pt x="4255024" y="0"/>
                    <a:pt x="4310905" y="55880"/>
                    <a:pt x="4310905" y="124460"/>
                  </a:cubicBezTo>
                  <a:lnTo>
                    <a:pt x="4310905" y="3904459"/>
                  </a:lnTo>
                  <a:cubicBezTo>
                    <a:pt x="4310905" y="3973038"/>
                    <a:pt x="4255024" y="4028919"/>
                    <a:pt x="4186444" y="4028919"/>
                  </a:cubicBezTo>
                  <a:close/>
                </a:path>
              </a:pathLst>
            </a:custGeom>
            <a:solidFill>
              <a:srgbClr val="BADBF3"/>
            </a:solidFill>
          </p:spPr>
        </p:sp>
      </p:grpSp>
      <p:grpSp>
        <p:nvGrpSpPr>
          <p:cNvPr name="Group 22" id="22"/>
          <p:cNvGrpSpPr/>
          <p:nvPr/>
        </p:nvGrpSpPr>
        <p:grpSpPr>
          <a:xfrm rot="0">
            <a:off x="14121746" y="4039380"/>
            <a:ext cx="3906455" cy="1446560"/>
            <a:chOff x="0" y="0"/>
            <a:chExt cx="5208606" cy="1928746"/>
          </a:xfrm>
        </p:grpSpPr>
        <p:sp>
          <p:nvSpPr>
            <p:cNvPr name="TextBox 23" id="23"/>
            <p:cNvSpPr txBox="true"/>
            <p:nvPr/>
          </p:nvSpPr>
          <p:spPr>
            <a:xfrm rot="0">
              <a:off x="0" y="-66675"/>
              <a:ext cx="5208606" cy="688700"/>
            </a:xfrm>
            <a:prstGeom prst="rect">
              <a:avLst/>
            </a:prstGeom>
          </p:spPr>
          <p:txBody>
            <a:bodyPr anchor="t" rtlCol="false" tIns="0" lIns="0" bIns="0" rIns="0">
              <a:spAutoFit/>
            </a:bodyPr>
            <a:lstStyle/>
            <a:p>
              <a:pPr algn="ctr">
                <a:lnSpc>
                  <a:spcPts val="3979"/>
                </a:lnSpc>
              </a:pPr>
              <a:r>
                <a:rPr lang="en-US" sz="3061">
                  <a:solidFill>
                    <a:srgbClr val="000000"/>
                  </a:solidFill>
                  <a:latin typeface="Codec Pro Bold"/>
                </a:rPr>
                <a:t>Final Model Analysis</a:t>
              </a:r>
            </a:p>
          </p:txBody>
        </p:sp>
        <p:sp>
          <p:nvSpPr>
            <p:cNvPr name="TextBox 24" id="24"/>
            <p:cNvSpPr txBox="true"/>
            <p:nvPr/>
          </p:nvSpPr>
          <p:spPr>
            <a:xfrm rot="0">
              <a:off x="0" y="840914"/>
              <a:ext cx="5208606" cy="1087832"/>
            </a:xfrm>
            <a:prstGeom prst="rect">
              <a:avLst/>
            </a:prstGeom>
          </p:spPr>
          <p:txBody>
            <a:bodyPr anchor="t" rtlCol="false" tIns="0" lIns="0" bIns="0" rIns="0">
              <a:spAutoFit/>
            </a:bodyPr>
            <a:lstStyle/>
            <a:p>
              <a:pPr algn="ctr">
                <a:lnSpc>
                  <a:spcPts val="3183"/>
                </a:lnSpc>
              </a:pPr>
              <a:r>
                <a:rPr lang="en-US" sz="2448">
                  <a:solidFill>
                    <a:srgbClr val="000000"/>
                  </a:solidFill>
                  <a:latin typeface="Codec Pro"/>
                </a:rPr>
                <a:t>Interpretation of Final Model</a:t>
              </a:r>
            </a:p>
          </p:txBody>
        </p:sp>
      </p:grpSp>
      <p:grpSp>
        <p:nvGrpSpPr>
          <p:cNvPr name="Group 25" id="25"/>
          <p:cNvGrpSpPr/>
          <p:nvPr/>
        </p:nvGrpSpPr>
        <p:grpSpPr>
          <a:xfrm rot="0">
            <a:off x="2134406" y="2633279"/>
            <a:ext cx="715885" cy="715885"/>
            <a:chOff x="0" y="0"/>
            <a:chExt cx="954513" cy="954513"/>
          </a:xfrm>
        </p:grpSpPr>
        <p:grpSp>
          <p:nvGrpSpPr>
            <p:cNvPr name="Group 26" id="26"/>
            <p:cNvGrpSpPr/>
            <p:nvPr/>
          </p:nvGrpSpPr>
          <p:grpSpPr>
            <a:xfrm rot="0">
              <a:off x="0" y="0"/>
              <a:ext cx="954513" cy="95451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28" id="28"/>
            <p:cNvSpPr txBox="true"/>
            <p:nvPr/>
          </p:nvSpPr>
          <p:spPr>
            <a:xfrm rot="0">
              <a:off x="110949" y="116894"/>
              <a:ext cx="732615" cy="685800"/>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1</a:t>
              </a:r>
            </a:p>
          </p:txBody>
        </p:sp>
      </p:grpSp>
      <p:grpSp>
        <p:nvGrpSpPr>
          <p:cNvPr name="Group 29" id="29"/>
          <p:cNvGrpSpPr/>
          <p:nvPr/>
        </p:nvGrpSpPr>
        <p:grpSpPr>
          <a:xfrm rot="0">
            <a:off x="11154267" y="2626135"/>
            <a:ext cx="715885" cy="723029"/>
            <a:chOff x="0" y="0"/>
            <a:chExt cx="954513" cy="964038"/>
          </a:xfrm>
        </p:grpSpPr>
        <p:grpSp>
          <p:nvGrpSpPr>
            <p:cNvPr name="Group 30" id="30"/>
            <p:cNvGrpSpPr/>
            <p:nvPr/>
          </p:nvGrpSpPr>
          <p:grpSpPr>
            <a:xfrm rot="0">
              <a:off x="0" y="0"/>
              <a:ext cx="954513" cy="964038"/>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2" id="32"/>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3</a:t>
              </a:r>
            </a:p>
          </p:txBody>
        </p:sp>
      </p:grpSp>
      <p:grpSp>
        <p:nvGrpSpPr>
          <p:cNvPr name="Group 33" id="33"/>
          <p:cNvGrpSpPr/>
          <p:nvPr/>
        </p:nvGrpSpPr>
        <p:grpSpPr>
          <a:xfrm rot="0">
            <a:off x="6644336" y="2626135"/>
            <a:ext cx="715885" cy="723029"/>
            <a:chOff x="0" y="0"/>
            <a:chExt cx="954513" cy="964038"/>
          </a:xfrm>
        </p:grpSpPr>
        <p:grpSp>
          <p:nvGrpSpPr>
            <p:cNvPr name="Group 34" id="34"/>
            <p:cNvGrpSpPr/>
            <p:nvPr/>
          </p:nvGrpSpPr>
          <p:grpSpPr>
            <a:xfrm rot="0">
              <a:off x="0" y="0"/>
              <a:ext cx="954513" cy="964038"/>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36" id="36"/>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a:rPr>
                <a:t>2</a:t>
              </a:r>
            </a:p>
          </p:txBody>
        </p:sp>
      </p:grpSp>
      <p:grpSp>
        <p:nvGrpSpPr>
          <p:cNvPr name="Group 37" id="37"/>
          <p:cNvGrpSpPr/>
          <p:nvPr/>
        </p:nvGrpSpPr>
        <p:grpSpPr>
          <a:xfrm rot="0">
            <a:off x="15680152" y="2631472"/>
            <a:ext cx="715885" cy="723029"/>
            <a:chOff x="0" y="0"/>
            <a:chExt cx="954513" cy="964038"/>
          </a:xfrm>
        </p:grpSpPr>
        <p:grpSp>
          <p:nvGrpSpPr>
            <p:cNvPr name="Group 38" id="38"/>
            <p:cNvGrpSpPr/>
            <p:nvPr/>
          </p:nvGrpSpPr>
          <p:grpSpPr>
            <a:xfrm rot="0">
              <a:off x="0" y="0"/>
              <a:ext cx="954513" cy="964038"/>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0"/>
              </a:solidFill>
            </p:spPr>
          </p:sp>
        </p:grpSp>
        <p:sp>
          <p:nvSpPr>
            <p:cNvPr name="TextBox 40" id="40"/>
            <p:cNvSpPr txBox="true"/>
            <p:nvPr/>
          </p:nvSpPr>
          <p:spPr>
            <a:xfrm rot="0">
              <a:off x="110949" y="116894"/>
              <a:ext cx="732615" cy="695325"/>
            </a:xfrm>
            <a:prstGeom prst="rect">
              <a:avLst/>
            </a:prstGeom>
          </p:spPr>
          <p:txBody>
            <a:bodyPr anchor="t" rtlCol="false" tIns="0" lIns="0" bIns="0" rIns="0">
              <a:spAutoFit/>
            </a:bodyPr>
            <a:lstStyle/>
            <a:p>
              <a:pPr algn="ctr">
                <a:lnSpc>
                  <a:spcPts val="3900"/>
                </a:lnSpc>
              </a:pPr>
              <a:r>
                <a:rPr lang="en-US" sz="3000">
                  <a:solidFill>
                    <a:srgbClr val="FAF6EC"/>
                  </a:solidFill>
                  <a:latin typeface="Codec Pro Bold"/>
                </a:rPr>
                <a:t>4</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FFDF7"/>
        </a:solidFill>
      </p:bgPr>
    </p:bg>
    <p:spTree>
      <p:nvGrpSpPr>
        <p:cNvPr id="1" name=""/>
        <p:cNvGrpSpPr/>
        <p:nvPr/>
      </p:nvGrpSpPr>
      <p:grpSpPr>
        <a:xfrm>
          <a:off x="0" y="0"/>
          <a:ext cx="0" cy="0"/>
          <a:chOff x="0" y="0"/>
          <a:chExt cx="0" cy="0"/>
        </a:xfrm>
      </p:grpSpPr>
      <p:sp>
        <p:nvSpPr>
          <p:cNvPr name="TextBox 2" id="2"/>
          <p:cNvSpPr txBox="true"/>
          <p:nvPr/>
        </p:nvSpPr>
        <p:spPr>
          <a:xfrm rot="0">
            <a:off x="716700" y="2295616"/>
            <a:ext cx="7109984" cy="6646545"/>
          </a:xfrm>
          <a:prstGeom prst="rect">
            <a:avLst/>
          </a:prstGeom>
        </p:spPr>
        <p:txBody>
          <a:bodyPr anchor="t" rtlCol="false" tIns="0" lIns="0" bIns="0" rIns="0">
            <a:spAutoFit/>
          </a:bodyPr>
          <a:lstStyle/>
          <a:p>
            <a:pPr>
              <a:lnSpc>
                <a:spcPts val="3120"/>
              </a:lnSpc>
              <a:spcBef>
                <a:spcPct val="0"/>
              </a:spcBef>
            </a:pPr>
            <a:r>
              <a:rPr lang="en-US" sz="2400">
                <a:solidFill>
                  <a:srgbClr val="000000"/>
                </a:solidFill>
                <a:latin typeface="Arimo Bold"/>
              </a:rPr>
              <a:t>Two Distinct Approaches for 'Year' Variable:</a:t>
            </a:r>
          </a:p>
          <a:p>
            <a:pPr>
              <a:lnSpc>
                <a:spcPts val="3120"/>
              </a:lnSpc>
              <a:spcBef>
                <a:spcPct val="0"/>
              </a:spcBef>
            </a:pPr>
          </a:p>
          <a:p>
            <a:pPr marL="518160" indent="-259080" lvl="1">
              <a:lnSpc>
                <a:spcPts val="3120"/>
              </a:lnSpc>
              <a:buFont typeface="Arial"/>
              <a:buChar char="•"/>
            </a:pPr>
            <a:r>
              <a:rPr lang="en-US" sz="2400">
                <a:solidFill>
                  <a:srgbClr val="000000"/>
                </a:solidFill>
                <a:latin typeface="Arimo"/>
              </a:rPr>
              <a:t>Numeric Approach: In the first model, 'Year' is treated as a numerical variable. This assumes a linear relationship between the year and the target variable (e.g., Life expectancy). It implies that changes in the target variable are consistent over time.</a:t>
            </a:r>
          </a:p>
          <a:p>
            <a:pPr>
              <a:lnSpc>
                <a:spcPts val="3120"/>
              </a:lnSpc>
            </a:pPr>
          </a:p>
          <a:p>
            <a:pPr marL="518160" indent="-259080" lvl="1">
              <a:lnSpc>
                <a:spcPts val="3120"/>
              </a:lnSpc>
              <a:buFont typeface="Arial"/>
              <a:buChar char="•"/>
            </a:pPr>
            <a:r>
              <a:rPr lang="en-US" sz="2400">
                <a:solidFill>
                  <a:srgbClr val="000000"/>
                </a:solidFill>
                <a:latin typeface="Arimo"/>
              </a:rPr>
              <a:t>Categorical (Dummy) Approach: Division into Time Periods: Instead of individual years, the years from 2000 to 2015 are divided into three distinct periods. Each period represents a specific range of years. For instance, this could be early (2000-2005), middle (2006-2010), and late (2011-2015) periods.</a:t>
            </a:r>
          </a:p>
          <a:p>
            <a:pPr>
              <a:lnSpc>
                <a:spcPts val="3120"/>
              </a:lnSpc>
            </a:pPr>
          </a:p>
        </p:txBody>
      </p:sp>
      <p:sp>
        <p:nvSpPr>
          <p:cNvPr name="TextBox 3" id="3"/>
          <p:cNvSpPr txBox="true"/>
          <p:nvPr/>
        </p:nvSpPr>
        <p:spPr>
          <a:xfrm rot="0">
            <a:off x="718933" y="962025"/>
            <a:ext cx="523123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Two Models Explanation </a:t>
            </a:r>
          </a:p>
        </p:txBody>
      </p:sp>
      <p:sp>
        <p:nvSpPr>
          <p:cNvPr name="TextBox 4" id="4"/>
          <p:cNvSpPr txBox="true"/>
          <p:nvPr/>
        </p:nvSpPr>
        <p:spPr>
          <a:xfrm rot="0">
            <a:off x="10070280" y="3019742"/>
            <a:ext cx="6683851" cy="41808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This presentation will concentrate solely on the assumptions and outcomes associated with the categorical approach model. Outcomes of the numeric approach, will be  addressed in the project report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TextBox 2" id="2"/>
          <p:cNvSpPr txBox="true"/>
          <p:nvPr/>
        </p:nvSpPr>
        <p:spPr>
          <a:xfrm rot="0">
            <a:off x="5022061" y="228760"/>
            <a:ext cx="8550250" cy="1295400"/>
          </a:xfrm>
          <a:prstGeom prst="rect">
            <a:avLst/>
          </a:prstGeom>
        </p:spPr>
        <p:txBody>
          <a:bodyPr anchor="t" rtlCol="false" tIns="0" lIns="0" bIns="0" rIns="0">
            <a:spAutoFit/>
          </a:bodyPr>
          <a:lstStyle/>
          <a:p>
            <a:pPr algn="ctr">
              <a:lnSpc>
                <a:spcPts val="10200"/>
              </a:lnSpc>
              <a:spcBef>
                <a:spcPct val="0"/>
              </a:spcBef>
            </a:pPr>
            <a:r>
              <a:rPr lang="en-US" sz="8500">
                <a:solidFill>
                  <a:srgbClr val="000000"/>
                </a:solidFill>
                <a:latin typeface="Corben"/>
              </a:rPr>
              <a:t> Data Wrangling</a:t>
            </a:r>
          </a:p>
        </p:txBody>
      </p:sp>
      <p:sp>
        <p:nvSpPr>
          <p:cNvPr name="TextBox 3" id="3"/>
          <p:cNvSpPr txBox="true"/>
          <p:nvPr/>
        </p:nvSpPr>
        <p:spPr>
          <a:xfrm rot="0">
            <a:off x="402429" y="1841258"/>
            <a:ext cx="16238023" cy="8782050"/>
          </a:xfrm>
          <a:prstGeom prst="rect">
            <a:avLst/>
          </a:prstGeom>
        </p:spPr>
        <p:txBody>
          <a:bodyPr anchor="t" rtlCol="false" tIns="0" lIns="0" bIns="0" rIns="0">
            <a:spAutoFit/>
          </a:bodyPr>
          <a:lstStyle/>
          <a:p>
            <a:pPr marL="561339" indent="-280669" lvl="1">
              <a:lnSpc>
                <a:spcPts val="3639"/>
              </a:lnSpc>
              <a:buAutoNum type="arabicPeriod" startAt="1"/>
            </a:pPr>
            <a:r>
              <a:rPr lang="en-US" sz="2599">
                <a:solidFill>
                  <a:srgbClr val="000000"/>
                </a:solidFill>
                <a:latin typeface="Arimo Bold"/>
              </a:rPr>
              <a:t>Dealing with Missing Values</a:t>
            </a:r>
          </a:p>
          <a:p>
            <a:pPr>
              <a:lnSpc>
                <a:spcPts val="3639"/>
              </a:lnSpc>
            </a:pPr>
          </a:p>
          <a:p>
            <a:pPr marL="561339" indent="-280669" lvl="1">
              <a:lnSpc>
                <a:spcPts val="3639"/>
              </a:lnSpc>
              <a:buFont typeface="Arial"/>
              <a:buChar char="•"/>
            </a:pPr>
            <a:r>
              <a:rPr lang="en-US" sz="2599">
                <a:solidFill>
                  <a:srgbClr val="000000"/>
                </a:solidFill>
                <a:latin typeface="Arimo"/>
              </a:rPr>
              <a:t>Use the histogram function to plot the distribution of each independent variable</a:t>
            </a:r>
          </a:p>
          <a:p>
            <a:pPr marL="1122678" indent="-374226" lvl="2">
              <a:lnSpc>
                <a:spcPts val="3639"/>
              </a:lnSpc>
              <a:buFont typeface="Arial"/>
              <a:buChar char="⚬"/>
            </a:pPr>
            <a:r>
              <a:rPr lang="en-US" sz="2599">
                <a:solidFill>
                  <a:srgbClr val="000000"/>
                </a:solidFill>
                <a:latin typeface="Arimo"/>
              </a:rPr>
              <a:t>Histograms display overall data distribution and feature characteristics.</a:t>
            </a:r>
          </a:p>
          <a:p>
            <a:pPr marL="1122678" indent="-374226" lvl="2">
              <a:lnSpc>
                <a:spcPts val="3639"/>
              </a:lnSpc>
              <a:buFont typeface="Arial"/>
              <a:buChar char="⚬"/>
            </a:pPr>
            <a:r>
              <a:rPr lang="en-US" sz="2599">
                <a:solidFill>
                  <a:srgbClr val="000000"/>
                </a:solidFill>
                <a:latin typeface="Arimo"/>
              </a:rPr>
              <a:t>Missing values are set to -1 for clear distribution visualization.</a:t>
            </a:r>
          </a:p>
          <a:p>
            <a:pPr marL="1122678" indent="-374226" lvl="2">
              <a:lnSpc>
                <a:spcPts val="3639"/>
              </a:lnSpc>
              <a:buFont typeface="Arial"/>
              <a:buChar char="⚬"/>
            </a:pPr>
            <a:r>
              <a:rPr lang="en-US" sz="2599">
                <a:solidFill>
                  <a:srgbClr val="000000"/>
                </a:solidFill>
                <a:latin typeface="Arimo"/>
              </a:rPr>
              <a:t>Identification of missing values and their extent in each variable.</a:t>
            </a:r>
          </a:p>
          <a:p>
            <a:pPr>
              <a:lnSpc>
                <a:spcPts val="3639"/>
              </a:lnSpc>
            </a:pPr>
          </a:p>
          <a:p>
            <a:pPr marL="561339" indent="-280669" lvl="1">
              <a:lnSpc>
                <a:spcPts val="3639"/>
              </a:lnSpc>
              <a:buFont typeface="Arial"/>
              <a:buChar char="•"/>
            </a:pPr>
            <a:r>
              <a:rPr lang="en-US" sz="2599">
                <a:solidFill>
                  <a:srgbClr val="000000"/>
                </a:solidFill>
                <a:latin typeface="Arimo"/>
              </a:rPr>
              <a:t>Set the threshold for Missing Values  (Null&gt;0.25)</a:t>
            </a:r>
          </a:p>
          <a:p>
            <a:pPr marL="1122678" indent="-374226" lvl="2">
              <a:lnSpc>
                <a:spcPts val="3639"/>
              </a:lnSpc>
              <a:buFont typeface="Arial"/>
              <a:buChar char="⚬"/>
            </a:pPr>
            <a:r>
              <a:rPr lang="en-US" sz="2599">
                <a:solidFill>
                  <a:srgbClr val="000000"/>
                </a:solidFill>
                <a:latin typeface="Arimo"/>
              </a:rPr>
              <a:t>Applied 'Pivot longer' function to sort countries by missing value</a:t>
            </a:r>
          </a:p>
          <a:p>
            <a:pPr marL="1122678" indent="-374226" lvl="2">
              <a:lnSpc>
                <a:spcPts val="3639"/>
              </a:lnSpc>
              <a:buFont typeface="Arial"/>
              <a:buChar char="⚬"/>
            </a:pPr>
            <a:r>
              <a:rPr lang="en-US" sz="2599">
                <a:solidFill>
                  <a:srgbClr val="000000"/>
                </a:solidFill>
                <a:latin typeface="Arimo"/>
              </a:rPr>
              <a:t>Established a 25% cutoff level for missing values by country.</a:t>
            </a:r>
          </a:p>
          <a:p>
            <a:pPr marL="1122678" indent="-374226" lvl="2">
              <a:lnSpc>
                <a:spcPts val="3639"/>
              </a:lnSpc>
              <a:buFont typeface="Arial"/>
              <a:buChar char="⚬"/>
            </a:pPr>
            <a:r>
              <a:rPr lang="en-US" sz="2599">
                <a:solidFill>
                  <a:srgbClr val="000000"/>
                </a:solidFill>
                <a:latin typeface="Arimo"/>
              </a:rPr>
              <a:t>Dropped countries exceeding the missing value threshold.</a:t>
            </a:r>
          </a:p>
          <a:p>
            <a:pPr>
              <a:lnSpc>
                <a:spcPts val="3639"/>
              </a:lnSpc>
            </a:pPr>
          </a:p>
          <a:p>
            <a:pPr marL="561339" indent="-280669" lvl="1">
              <a:lnSpc>
                <a:spcPts val="3639"/>
              </a:lnSpc>
              <a:buFont typeface="Arial"/>
              <a:buChar char="•"/>
            </a:pPr>
            <a:r>
              <a:rPr lang="en-US" sz="2599">
                <a:solidFill>
                  <a:srgbClr val="000000"/>
                </a:solidFill>
                <a:latin typeface="Arimo"/>
              </a:rPr>
              <a:t>Analysis of the effect of missing values </a:t>
            </a:r>
          </a:p>
          <a:p>
            <a:pPr marL="1122678" indent="-374226" lvl="2">
              <a:lnSpc>
                <a:spcPts val="3639"/>
              </a:lnSpc>
              <a:buFont typeface="Arial"/>
              <a:buChar char="⚬"/>
            </a:pPr>
            <a:r>
              <a:rPr lang="en-US" sz="2599">
                <a:solidFill>
                  <a:srgbClr val="000000"/>
                </a:solidFill>
                <a:latin typeface="Arimo"/>
              </a:rPr>
              <a:t> Removed countries with unreliable data (e.g., Kiribati, Solomon Islands, Vanuatu).</a:t>
            </a:r>
          </a:p>
          <a:p>
            <a:pPr marL="1122678" indent="-374226" lvl="2">
              <a:lnSpc>
                <a:spcPts val="3639"/>
              </a:lnSpc>
              <a:buFont typeface="Arial"/>
              <a:buChar char="⚬"/>
            </a:pPr>
            <a:r>
              <a:rPr lang="en-US" sz="2599">
                <a:solidFill>
                  <a:srgbClr val="000000"/>
                </a:solidFill>
                <a:latin typeface="Arimo"/>
              </a:rPr>
              <a:t> Filled other missing values with the mean of the specific variable per country.</a:t>
            </a:r>
          </a:p>
          <a:p>
            <a:pPr>
              <a:lnSpc>
                <a:spcPts val="3639"/>
              </a:lnSpc>
            </a:pPr>
          </a:p>
          <a:p>
            <a:pPr>
              <a:lnSpc>
                <a:spcPts val="3639"/>
              </a:lnSpc>
            </a:pPr>
          </a:p>
          <a:p>
            <a:pPr>
              <a:lnSpc>
                <a:spcPts val="3359"/>
              </a:lnSpc>
            </a:pPr>
          </a:p>
          <a:p>
            <a:pPr algn="ctr">
              <a:lnSpc>
                <a:spcPts val="4759"/>
              </a:lnSpc>
            </a:pPr>
          </a:p>
        </p:txBody>
      </p:sp>
      <p:sp>
        <p:nvSpPr>
          <p:cNvPr name="Freeform 4" id="4"/>
          <p:cNvSpPr/>
          <p:nvPr/>
        </p:nvSpPr>
        <p:spPr>
          <a:xfrm flipH="false" flipV="false" rot="0">
            <a:off x="5612334" y="1676672"/>
            <a:ext cx="771164" cy="807886"/>
          </a:xfrm>
          <a:custGeom>
            <a:avLst/>
            <a:gdLst/>
            <a:ahLst/>
            <a:cxnLst/>
            <a:rect r="r" b="b" t="t" l="l"/>
            <a:pathLst>
              <a:path h="807886" w="771164">
                <a:moveTo>
                  <a:pt x="0" y="0"/>
                </a:moveTo>
                <a:lnTo>
                  <a:pt x="771163" y="0"/>
                </a:lnTo>
                <a:lnTo>
                  <a:pt x="771163" y="807886"/>
                </a:lnTo>
                <a:lnTo>
                  <a:pt x="0" y="807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ADBF3"/>
        </a:solidFill>
      </p:bgPr>
    </p:bg>
    <p:spTree>
      <p:nvGrpSpPr>
        <p:cNvPr id="1" name=""/>
        <p:cNvGrpSpPr/>
        <p:nvPr/>
      </p:nvGrpSpPr>
      <p:grpSpPr>
        <a:xfrm>
          <a:off x="0" y="0"/>
          <a:ext cx="0" cy="0"/>
          <a:chOff x="0" y="0"/>
          <a:chExt cx="0" cy="0"/>
        </a:xfrm>
      </p:grpSpPr>
      <p:sp>
        <p:nvSpPr>
          <p:cNvPr name="Freeform 2" id="2"/>
          <p:cNvSpPr/>
          <p:nvPr/>
        </p:nvSpPr>
        <p:spPr>
          <a:xfrm flipH="false" flipV="false" rot="0">
            <a:off x="481956" y="119769"/>
            <a:ext cx="8220385" cy="5023731"/>
          </a:xfrm>
          <a:custGeom>
            <a:avLst/>
            <a:gdLst/>
            <a:ahLst/>
            <a:cxnLst/>
            <a:rect r="r" b="b" t="t" l="l"/>
            <a:pathLst>
              <a:path h="5023731" w="8220385">
                <a:moveTo>
                  <a:pt x="0" y="0"/>
                </a:moveTo>
                <a:lnTo>
                  <a:pt x="8220385" y="0"/>
                </a:lnTo>
                <a:lnTo>
                  <a:pt x="8220385" y="5023731"/>
                </a:lnTo>
                <a:lnTo>
                  <a:pt x="0" y="5023731"/>
                </a:lnTo>
                <a:lnTo>
                  <a:pt x="0" y="0"/>
                </a:lnTo>
                <a:close/>
              </a:path>
            </a:pathLst>
          </a:custGeom>
          <a:blipFill>
            <a:blip r:embed="rId2"/>
            <a:stretch>
              <a:fillRect l="0" t="-491" r="0" b="-491"/>
            </a:stretch>
          </a:blipFill>
        </p:spPr>
      </p:sp>
      <p:sp>
        <p:nvSpPr>
          <p:cNvPr name="Freeform 3" id="3"/>
          <p:cNvSpPr/>
          <p:nvPr/>
        </p:nvSpPr>
        <p:spPr>
          <a:xfrm flipH="false" flipV="false" rot="0">
            <a:off x="9555250" y="110560"/>
            <a:ext cx="7189263" cy="4587168"/>
          </a:xfrm>
          <a:custGeom>
            <a:avLst/>
            <a:gdLst/>
            <a:ahLst/>
            <a:cxnLst/>
            <a:rect r="r" b="b" t="t" l="l"/>
            <a:pathLst>
              <a:path h="4587168" w="7189263">
                <a:moveTo>
                  <a:pt x="0" y="0"/>
                </a:moveTo>
                <a:lnTo>
                  <a:pt x="7189262" y="0"/>
                </a:lnTo>
                <a:lnTo>
                  <a:pt x="7189262" y="4587167"/>
                </a:lnTo>
                <a:lnTo>
                  <a:pt x="0" y="4587167"/>
                </a:lnTo>
                <a:lnTo>
                  <a:pt x="0" y="0"/>
                </a:lnTo>
                <a:close/>
              </a:path>
            </a:pathLst>
          </a:custGeom>
          <a:blipFill>
            <a:blip r:embed="rId3"/>
            <a:stretch>
              <a:fillRect l="-3389" t="0" r="0" b="0"/>
            </a:stretch>
          </a:blipFill>
        </p:spPr>
      </p:sp>
      <p:sp>
        <p:nvSpPr>
          <p:cNvPr name="Freeform 4" id="4"/>
          <p:cNvSpPr/>
          <p:nvPr/>
        </p:nvSpPr>
        <p:spPr>
          <a:xfrm flipH="false" flipV="false" rot="0">
            <a:off x="371920" y="5911367"/>
            <a:ext cx="10221323" cy="3459145"/>
          </a:xfrm>
          <a:custGeom>
            <a:avLst/>
            <a:gdLst/>
            <a:ahLst/>
            <a:cxnLst/>
            <a:rect r="r" b="b" t="t" l="l"/>
            <a:pathLst>
              <a:path h="3459145" w="10221323">
                <a:moveTo>
                  <a:pt x="0" y="0"/>
                </a:moveTo>
                <a:lnTo>
                  <a:pt x="10221323" y="0"/>
                </a:lnTo>
                <a:lnTo>
                  <a:pt x="10221323" y="3459145"/>
                </a:lnTo>
                <a:lnTo>
                  <a:pt x="0" y="3459145"/>
                </a:lnTo>
                <a:lnTo>
                  <a:pt x="0" y="0"/>
                </a:lnTo>
                <a:close/>
              </a:path>
            </a:pathLst>
          </a:custGeom>
          <a:blipFill>
            <a:blip r:embed="rId4"/>
            <a:stretch>
              <a:fillRect l="0" t="0" r="-23651" b="0"/>
            </a:stretch>
          </a:blipFill>
        </p:spPr>
      </p:sp>
      <p:sp>
        <p:nvSpPr>
          <p:cNvPr name="Freeform 5" id="5"/>
          <p:cNvSpPr/>
          <p:nvPr/>
        </p:nvSpPr>
        <p:spPr>
          <a:xfrm flipH="false" flipV="false" rot="0">
            <a:off x="10804205" y="5388907"/>
            <a:ext cx="3568497" cy="4793503"/>
          </a:xfrm>
          <a:custGeom>
            <a:avLst/>
            <a:gdLst/>
            <a:ahLst/>
            <a:cxnLst/>
            <a:rect r="r" b="b" t="t" l="l"/>
            <a:pathLst>
              <a:path h="4793503" w="3568497">
                <a:moveTo>
                  <a:pt x="0" y="0"/>
                </a:moveTo>
                <a:lnTo>
                  <a:pt x="3568497" y="0"/>
                </a:lnTo>
                <a:lnTo>
                  <a:pt x="3568497" y="4793504"/>
                </a:lnTo>
                <a:lnTo>
                  <a:pt x="0" y="4793504"/>
                </a:lnTo>
                <a:lnTo>
                  <a:pt x="0" y="0"/>
                </a:lnTo>
                <a:close/>
              </a:path>
            </a:pathLst>
          </a:custGeom>
          <a:blipFill>
            <a:blip r:embed="rId5"/>
            <a:stretch>
              <a:fillRect l="0" t="0" r="0" b="0"/>
            </a:stretch>
          </a:blipFill>
        </p:spPr>
      </p:sp>
      <p:sp>
        <p:nvSpPr>
          <p:cNvPr name="Freeform 6" id="6"/>
          <p:cNvSpPr/>
          <p:nvPr/>
        </p:nvSpPr>
        <p:spPr>
          <a:xfrm flipH="false" flipV="false" rot="0">
            <a:off x="14372702" y="5688396"/>
            <a:ext cx="3795916" cy="4494015"/>
          </a:xfrm>
          <a:custGeom>
            <a:avLst/>
            <a:gdLst/>
            <a:ahLst/>
            <a:cxnLst/>
            <a:rect r="r" b="b" t="t" l="l"/>
            <a:pathLst>
              <a:path h="4494015" w="3795916">
                <a:moveTo>
                  <a:pt x="0" y="0"/>
                </a:moveTo>
                <a:lnTo>
                  <a:pt x="3795915" y="0"/>
                </a:lnTo>
                <a:lnTo>
                  <a:pt x="3795915" y="4494015"/>
                </a:lnTo>
                <a:lnTo>
                  <a:pt x="0" y="4494015"/>
                </a:lnTo>
                <a:lnTo>
                  <a:pt x="0" y="0"/>
                </a:lnTo>
                <a:close/>
              </a:path>
            </a:pathLst>
          </a:custGeom>
          <a:blipFill>
            <a:blip r:embed="rId6"/>
            <a:stretch>
              <a:fillRect l="0" t="0" r="0" b="0"/>
            </a:stretch>
          </a:blipFill>
        </p:spPr>
      </p:sp>
      <p:sp>
        <p:nvSpPr>
          <p:cNvPr name="TextBox 7" id="7"/>
          <p:cNvSpPr txBox="true"/>
          <p:nvPr/>
        </p:nvSpPr>
        <p:spPr>
          <a:xfrm rot="0">
            <a:off x="11763377" y="4893945"/>
            <a:ext cx="1619994" cy="45148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Arimo"/>
              </a:rPr>
              <a:t>Pivot Long</a:t>
            </a:r>
          </a:p>
        </p:txBody>
      </p:sp>
      <p:sp>
        <p:nvSpPr>
          <p:cNvPr name="TextBox 8" id="8"/>
          <p:cNvSpPr txBox="true"/>
          <p:nvPr/>
        </p:nvSpPr>
        <p:spPr>
          <a:xfrm rot="0">
            <a:off x="15732497" y="4893945"/>
            <a:ext cx="1257300" cy="45148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Arimo"/>
              </a:rPr>
              <a:t>Missing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DAF19x7adhA</dc:identifier>
  <dcterms:modified xsi:type="dcterms:W3CDTF">2011-08-01T06:04:30Z</dcterms:modified>
  <cp:revision>1</cp:revision>
  <dc:title>life expectancy </dc:title>
</cp:coreProperties>
</file>